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9" r:id="rId2"/>
    <p:sldId id="304" r:id="rId3"/>
    <p:sldId id="300" r:id="rId4"/>
    <p:sldId id="301" r:id="rId5"/>
    <p:sldId id="303" r:id="rId6"/>
    <p:sldId id="310" r:id="rId7"/>
    <p:sldId id="305" r:id="rId8"/>
    <p:sldId id="306" r:id="rId9"/>
    <p:sldId id="307" r:id="rId10"/>
    <p:sldId id="311" r:id="rId11"/>
    <p:sldId id="309" r:id="rId12"/>
    <p:sldId id="313" r:id="rId13"/>
    <p:sldId id="308" r:id="rId14"/>
    <p:sldId id="312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chen Rivoi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86629" autoAdjust="0"/>
  </p:normalViewPr>
  <p:slideViewPr>
    <p:cSldViewPr>
      <p:cViewPr varScale="1">
        <p:scale>
          <a:sx n="74" d="100"/>
          <a:sy n="74" d="100"/>
        </p:scale>
        <p:origin x="6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9E5FB-3396-4A84-BE70-DEA8F237DAF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1724-3D3E-4053-A278-F6F0AB709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Verständnisfragen zum Gesagten sofort</a:t>
            </a:r>
          </a:p>
          <a:p>
            <a:r>
              <a:rPr lang="de-DE" dirty="0"/>
              <a:t>Ansonsten bitte bis Ende warten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PV-Strom wird als Eigenleistung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6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Verständnisfragen gleich, ansonsten bis Ende warten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eine Gegenstimme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neuer Heizung: </a:t>
            </a:r>
            <a:r>
              <a:rPr lang="de-DE" dirty="0" err="1"/>
              <a:t>mind</a:t>
            </a:r>
            <a:r>
              <a:rPr lang="de-DE" dirty="0"/>
              <a:t> 15 % erneuerbare Energien (</a:t>
            </a:r>
            <a:r>
              <a:rPr lang="de-DE" dirty="0" err="1"/>
              <a:t>EWärmeG</a:t>
            </a:r>
            <a:r>
              <a:rPr lang="de-DE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haben kollektive SV gewählt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Kleine Anlage: 1.900 €/kWp</a:t>
            </a:r>
          </a:p>
          <a:p>
            <a:r>
              <a:rPr lang="de-DE" dirty="0"/>
              <a:t>Speicher: 1.000 €/kWh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Große Anlage: 1.800 €/kWp</a:t>
            </a:r>
          </a:p>
          <a:p>
            <a:r>
              <a:rPr lang="de-DE" dirty="0"/>
              <a:t>Speicher: 1.000 €/kWh</a:t>
            </a:r>
          </a:p>
          <a:p>
            <a:r>
              <a:rPr lang="de-DE" dirty="0"/>
              <a:t>Eigenverbrauch ersetzt 35 </a:t>
            </a:r>
            <a:r>
              <a:rPr lang="de-DE" dirty="0" err="1"/>
              <a:t>cent</a:t>
            </a:r>
            <a:r>
              <a:rPr lang="de-DE" dirty="0"/>
              <a:t>/kWh, keine Preissteigerung angenommen.</a:t>
            </a:r>
          </a:p>
          <a:p>
            <a:r>
              <a:rPr lang="de-DE" dirty="0"/>
              <a:t>Vorteil durch nur anteilige Grundgebühr berücksichtigt.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Verwalter: Erfahrung mit PV?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2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21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28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2B06-9546-41B8-AE6A-E384A8E20F8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ergieagentur-regio-freiburg.eu/pv-mehrfamilienhau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tallation von Solarmodulen">
            <a:extLst>
              <a:ext uri="{FF2B5EF4-FFF2-40B4-BE49-F238E27FC236}">
                <a16:creationId xmlns:a16="http://schemas.microsoft.com/office/drawing/2014/main" id="{BA258736-FB08-0C3D-254F-0DCDFA5F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82C5EF-FEE6-4F66-8423-19857771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783772"/>
            <a:ext cx="4079721" cy="3263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200" dirty="0"/>
              <a:t>Photovoltaik für Mehrfamilienhäuser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392A7A-2A4D-4443-BC8E-99304F645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50831"/>
            <a:ext cx="4452257" cy="2320940"/>
          </a:xfrm>
        </p:spPr>
        <p:txBody>
          <a:bodyPr>
            <a:normAutofit/>
          </a:bodyPr>
          <a:lstStyle/>
          <a:p>
            <a:r>
              <a:rPr lang="de-DE" sz="2000" dirty="0"/>
              <a:t>Eigentümerversammlung</a:t>
            </a:r>
          </a:p>
          <a:p>
            <a:r>
              <a:rPr lang="de-DE" sz="2000" dirty="0"/>
              <a:t>Nufringen, 11. Dez. 2023</a:t>
            </a:r>
          </a:p>
          <a:p>
            <a:endParaRPr lang="de-DE" sz="2000" dirty="0"/>
          </a:p>
          <a:p>
            <a:r>
              <a:rPr lang="de-DE" sz="2000" dirty="0"/>
              <a:t>Jochen Rivoir</a:t>
            </a:r>
            <a:endParaRPr lang="en-US" sz="1600" dirty="0"/>
          </a:p>
          <a:p>
            <a:r>
              <a:rPr lang="en-US" sz="2000" dirty="0" err="1"/>
              <a:t>BürgerSolarBeratung</a:t>
            </a:r>
            <a:r>
              <a:rPr lang="en-US" sz="2000" dirty="0"/>
              <a:t> Herrenberg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0053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6BF4-7799-9EFE-EC59-D23B8187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91074" cy="1320800"/>
          </a:xfrm>
        </p:spPr>
        <p:txBody>
          <a:bodyPr>
            <a:normAutofit/>
          </a:bodyPr>
          <a:lstStyle/>
          <a:p>
            <a:r>
              <a:rPr lang="de-DE" dirty="0"/>
              <a:t>Virtuelle Zähler</a:t>
            </a:r>
            <a:br>
              <a:rPr lang="de-DE" dirty="0"/>
            </a:br>
            <a:r>
              <a:rPr lang="de-DE" sz="2400" dirty="0"/>
              <a:t>Für Wohnungen mit separatem Stromvertrag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E2BF2-B349-6418-EA57-25F4F2F44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128" y="2060847"/>
            <a:ext cx="5402410" cy="47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/>
              <a:t>Bsp.: Wohneinheit 3 mit eigenem Stromvertrag </a:t>
            </a:r>
          </a:p>
          <a:p>
            <a:r>
              <a:rPr lang="de-DE" sz="1600" dirty="0"/>
              <a:t>Wohneinheit 3 mit geeichtem Zähler Z3 (eigene Grundgebühr).</a:t>
            </a:r>
          </a:p>
          <a:p>
            <a:r>
              <a:rPr lang="de-DE" sz="1600" dirty="0"/>
              <a:t>WEG bezahlt Strom gemäß Z – Z3 (Stromanbieter zieht Z3 ab, VNB muss (noch) einverstanden sein.</a:t>
            </a:r>
          </a:p>
          <a:p>
            <a:r>
              <a:rPr lang="de-DE" sz="1600" dirty="0"/>
              <a:t>WEG verteilt Stromkosten gemäß nicht geeichten Wohnungszählern W1, W2, W4 und A an die Wohneinheiten 1,2 und 4 (Grundgebühr nur für Z).</a:t>
            </a:r>
          </a:p>
          <a:p>
            <a:r>
              <a:rPr lang="de-DE" sz="1600" dirty="0"/>
              <a:t>Wohneinheit 3 trägt auch zum Eigenverbrauch bei.</a:t>
            </a:r>
          </a:p>
          <a:p>
            <a:pPr marL="0" indent="0">
              <a:buNone/>
            </a:pPr>
            <a:r>
              <a:rPr lang="de-DE" sz="1900" dirty="0"/>
              <a:t>Keine Erfahrung, Solarpaket I verfolgen</a:t>
            </a:r>
          </a:p>
          <a:p>
            <a:pPr marL="0" indent="0">
              <a:buNone/>
            </a:pPr>
            <a:r>
              <a:rPr lang="de-DE" sz="1900" dirty="0"/>
              <a:t>Alternativ: </a:t>
            </a:r>
          </a:p>
          <a:p>
            <a:r>
              <a:rPr lang="de-DE" sz="1600" dirty="0"/>
              <a:t>Doppelte Sammelschiene: Einfacher, unflexibler, geringerer Eigenverbrauch, abwarten</a:t>
            </a:r>
          </a:p>
          <a:p>
            <a:r>
              <a:rPr lang="de-DE" sz="1600" dirty="0"/>
              <a:t>Gemeinschaftliche Gebäudeversorgung (Solarpaket I)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EB8AE-8CE0-A16A-D03F-2FBECB8CFD88}"/>
              </a:ext>
            </a:extLst>
          </p:cNvPr>
          <p:cNvSpPr/>
          <p:nvPr/>
        </p:nvSpPr>
        <p:spPr>
          <a:xfrm>
            <a:off x="1466002" y="4959961"/>
            <a:ext cx="66613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9CC8EE-7340-FB8D-872C-CC76A58EBBB7}"/>
              </a:ext>
            </a:extLst>
          </p:cNvPr>
          <p:cNvSpPr/>
          <p:nvPr/>
        </p:nvSpPr>
        <p:spPr>
          <a:xfrm>
            <a:off x="2889869" y="4057180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1F16A-563D-0A09-B3F2-5C67171BCC59}"/>
              </a:ext>
            </a:extLst>
          </p:cNvPr>
          <p:cNvSpPr/>
          <p:nvPr/>
        </p:nvSpPr>
        <p:spPr>
          <a:xfrm>
            <a:off x="2889869" y="3156285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W4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4AC9C5-BCD8-2D31-6203-ABF102CE7F86}"/>
              </a:ext>
            </a:extLst>
          </p:cNvPr>
          <p:cNvSpPr/>
          <p:nvPr/>
        </p:nvSpPr>
        <p:spPr>
          <a:xfrm>
            <a:off x="1466002" y="4057180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W1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28EE42-5113-F54D-C451-EF3D3FACC0CE}"/>
              </a:ext>
            </a:extLst>
          </p:cNvPr>
          <p:cNvSpPr/>
          <p:nvPr/>
        </p:nvSpPr>
        <p:spPr>
          <a:xfrm>
            <a:off x="1466002" y="3156285"/>
            <a:ext cx="666138" cy="6461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Z3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91B861-B51E-C812-8037-27E90670F2A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510341" y="2834825"/>
            <a:ext cx="12817" cy="26618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E95B96-531F-8FCD-7BFF-9A764D346C9C}"/>
              </a:ext>
            </a:extLst>
          </p:cNvPr>
          <p:cNvCxnSpPr>
            <a:cxnSpLocks/>
          </p:cNvCxnSpPr>
          <p:nvPr/>
        </p:nvCxnSpPr>
        <p:spPr>
          <a:xfrm>
            <a:off x="2518831" y="3479378"/>
            <a:ext cx="3750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D0B911A-0851-F045-445C-D1018FF67D5C}"/>
              </a:ext>
            </a:extLst>
          </p:cNvPr>
          <p:cNvSpPr txBox="1"/>
          <p:nvPr/>
        </p:nvSpPr>
        <p:spPr>
          <a:xfrm>
            <a:off x="319118" y="491146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Netz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61B28-D5E8-BCF5-EBBC-7B3BB1CB8003}"/>
              </a:ext>
            </a:extLst>
          </p:cNvPr>
          <p:cNvCxnSpPr>
            <a:cxnSpLocks/>
          </p:cNvCxnSpPr>
          <p:nvPr/>
        </p:nvCxnSpPr>
        <p:spPr>
          <a:xfrm flipH="1">
            <a:off x="1068954" y="1860142"/>
            <a:ext cx="1426646" cy="7556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923542-DD62-FAE5-30BD-ABA3BBAC2999}"/>
              </a:ext>
            </a:extLst>
          </p:cNvPr>
          <p:cNvCxnSpPr>
            <a:cxnSpLocks/>
          </p:cNvCxnSpPr>
          <p:nvPr/>
        </p:nvCxnSpPr>
        <p:spPr>
          <a:xfrm>
            <a:off x="2495600" y="1860142"/>
            <a:ext cx="1425195" cy="7556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E49982-9BA8-4F1F-2F98-E3EB1A344411}"/>
              </a:ext>
            </a:extLst>
          </p:cNvPr>
          <p:cNvCxnSpPr>
            <a:cxnSpLocks/>
          </p:cNvCxnSpPr>
          <p:nvPr/>
        </p:nvCxnSpPr>
        <p:spPr>
          <a:xfrm>
            <a:off x="3920795" y="2623308"/>
            <a:ext cx="0" cy="3181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D93ACC3-AE5A-6E47-D33F-A775232BB2F3}"/>
              </a:ext>
            </a:extLst>
          </p:cNvPr>
          <p:cNvSpPr/>
          <p:nvPr/>
        </p:nvSpPr>
        <p:spPr>
          <a:xfrm>
            <a:off x="2889869" y="4956759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314759-8D7A-F9F3-830F-D93D2D3DB47E}"/>
              </a:ext>
            </a:extLst>
          </p:cNvPr>
          <p:cNvCxnSpPr>
            <a:cxnSpLocks/>
          </p:cNvCxnSpPr>
          <p:nvPr/>
        </p:nvCxnSpPr>
        <p:spPr>
          <a:xfrm flipH="1">
            <a:off x="2137462" y="3479378"/>
            <a:ext cx="3581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723F1E-1E28-5525-03A0-FEFEF0B5CBC5}"/>
              </a:ext>
            </a:extLst>
          </p:cNvPr>
          <p:cNvCxnSpPr>
            <a:cxnSpLocks/>
          </p:cNvCxnSpPr>
          <p:nvPr/>
        </p:nvCxnSpPr>
        <p:spPr>
          <a:xfrm flipH="1">
            <a:off x="2126818" y="4379385"/>
            <a:ext cx="3687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42926A-89DD-9B94-BBF6-323AB88B3B20}"/>
              </a:ext>
            </a:extLst>
          </p:cNvPr>
          <p:cNvCxnSpPr>
            <a:cxnSpLocks/>
          </p:cNvCxnSpPr>
          <p:nvPr/>
        </p:nvCxnSpPr>
        <p:spPr>
          <a:xfrm flipH="1">
            <a:off x="2137462" y="5283778"/>
            <a:ext cx="3416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2463A1-461B-6F8B-6218-1809E82E511A}"/>
              </a:ext>
            </a:extLst>
          </p:cNvPr>
          <p:cNvCxnSpPr>
            <a:cxnSpLocks/>
          </p:cNvCxnSpPr>
          <p:nvPr/>
        </p:nvCxnSpPr>
        <p:spPr>
          <a:xfrm>
            <a:off x="2495600" y="4381980"/>
            <a:ext cx="3750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049788-71A1-EFE2-CD3C-527099E0A9FA}"/>
              </a:ext>
            </a:extLst>
          </p:cNvPr>
          <p:cNvCxnSpPr>
            <a:cxnSpLocks/>
          </p:cNvCxnSpPr>
          <p:nvPr/>
        </p:nvCxnSpPr>
        <p:spPr>
          <a:xfrm>
            <a:off x="2518831" y="5280795"/>
            <a:ext cx="3750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4F7C57-DC5A-CDA8-C74E-6CC1CF7114EE}"/>
              </a:ext>
            </a:extLst>
          </p:cNvPr>
          <p:cNvCxnSpPr>
            <a:cxnSpLocks/>
          </p:cNvCxnSpPr>
          <p:nvPr/>
        </p:nvCxnSpPr>
        <p:spPr>
          <a:xfrm flipH="1">
            <a:off x="407368" y="5289765"/>
            <a:ext cx="1063956" cy="0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17350C-0A2B-658E-54D0-76A5041448E6}"/>
              </a:ext>
            </a:extLst>
          </p:cNvPr>
          <p:cNvCxnSpPr>
            <a:cxnSpLocks/>
          </p:cNvCxnSpPr>
          <p:nvPr/>
        </p:nvCxnSpPr>
        <p:spPr>
          <a:xfrm>
            <a:off x="1068954" y="2609011"/>
            <a:ext cx="0" cy="31962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9B1066-CF31-2EF7-6A8E-BD1E8F6C10DA}"/>
              </a:ext>
            </a:extLst>
          </p:cNvPr>
          <p:cNvCxnSpPr>
            <a:cxnSpLocks/>
          </p:cNvCxnSpPr>
          <p:nvPr/>
        </p:nvCxnSpPr>
        <p:spPr>
          <a:xfrm flipH="1">
            <a:off x="1068954" y="5805264"/>
            <a:ext cx="28518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899AAB-8866-DF46-960D-7381E322B4B4}"/>
              </a:ext>
            </a:extLst>
          </p:cNvPr>
          <p:cNvSpPr txBox="1"/>
          <p:nvPr/>
        </p:nvSpPr>
        <p:spPr>
          <a:xfrm>
            <a:off x="1009781" y="5856338"/>
            <a:ext cx="3014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Z: Geeichter Hauptzähler</a:t>
            </a:r>
          </a:p>
          <a:p>
            <a:r>
              <a:rPr lang="de-DE" sz="1200" dirty="0"/>
              <a:t>W1, W2, W4: Unterzähler für Wohnungen</a:t>
            </a:r>
          </a:p>
          <a:p>
            <a:r>
              <a:rPr lang="de-DE" sz="1200" dirty="0"/>
              <a:t>Z3: Geeichter Wohnungszähler</a:t>
            </a:r>
          </a:p>
          <a:p>
            <a:r>
              <a:rPr lang="de-DE" sz="1200" dirty="0"/>
              <a:t>A: Unterzähler für Allgemeinstrom</a:t>
            </a:r>
          </a:p>
          <a:p>
            <a:r>
              <a:rPr lang="de-DE" sz="1200" dirty="0"/>
              <a:t>Bild analog zu VBEW MK-D3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6D8496-2965-9533-12F1-FCF3EA14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818" y="2186754"/>
            <a:ext cx="767045" cy="648071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33C4E4-08EE-2A58-7523-29B455A9F162}"/>
              </a:ext>
            </a:extLst>
          </p:cNvPr>
          <p:cNvSpPr/>
          <p:nvPr/>
        </p:nvSpPr>
        <p:spPr>
          <a:xfrm>
            <a:off x="952821" y="5182799"/>
            <a:ext cx="232266" cy="2294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3B073E7-5642-5019-168B-2D61C9DEBB3E}"/>
              </a:ext>
            </a:extLst>
          </p:cNvPr>
          <p:cNvSpPr/>
          <p:nvPr/>
        </p:nvSpPr>
        <p:spPr>
          <a:xfrm>
            <a:off x="9817525" y="4562404"/>
            <a:ext cx="495314" cy="3756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D889-536C-1E9C-DFFE-A2DF3577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63283" cy="1320800"/>
          </a:xfrm>
        </p:spPr>
        <p:txBody>
          <a:bodyPr>
            <a:normAutofit fontScale="90000"/>
          </a:bodyPr>
          <a:lstStyle/>
          <a:p>
            <a:r>
              <a:rPr lang="de-DE" dirty="0"/>
              <a:t>Kollektive Selbstversorgung: Abrechnung</a:t>
            </a:r>
            <a:br>
              <a:rPr lang="de-DE" dirty="0"/>
            </a:br>
            <a:r>
              <a:rPr lang="de-DE" sz="2700" dirty="0"/>
              <a:t>Kosten &amp; Nutzen nach gleichem Schlüssel verteilen (MEA, nicht Verbrauch!)</a:t>
            </a: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8AFB-0ED3-EB37-6DB3-1C89292C5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5839" y="2220678"/>
            <a:ext cx="6120681" cy="3815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/>
              <a:t>Modell 1: Transparent, positive Botschaft an Mieter</a:t>
            </a:r>
          </a:p>
          <a:p>
            <a:r>
              <a:rPr lang="de-DE" sz="1600" dirty="0"/>
              <a:t>Bewohnern wird für Allgemeinstrom der externe Strompreis berechnet.</a:t>
            </a:r>
          </a:p>
          <a:p>
            <a:r>
              <a:rPr lang="de-DE" sz="1600" dirty="0"/>
              <a:t>Teilnehmenden Bewohnern wird für Wohnungsstrom der externe Strompreis berechnet. 1)</a:t>
            </a:r>
          </a:p>
          <a:p>
            <a:r>
              <a:rPr lang="de-DE" sz="1600" dirty="0"/>
              <a:t>50 % (Bsp.) der Stromkostenersparnis 2) wird an </a:t>
            </a:r>
            <a:r>
              <a:rPr lang="de-DE" sz="1600" u="sng" dirty="0"/>
              <a:t>alle</a:t>
            </a:r>
            <a:r>
              <a:rPr lang="de-DE" sz="1600" dirty="0"/>
              <a:t> Eigentümer/Vermieter verteilt (nach MEA). Rest an Bewohner/Mieter (nach Wohnfläche).</a:t>
            </a:r>
          </a:p>
          <a:p>
            <a:r>
              <a:rPr lang="de-DE" sz="1600" dirty="0"/>
              <a:t>Versicherung &amp; Wartung der PV werden auf Bewohner umgelegt (nach Wohnfläche)</a:t>
            </a:r>
          </a:p>
          <a:p>
            <a:r>
              <a:rPr lang="de-DE" sz="1600" dirty="0"/>
              <a:t>Einspeisevergütung wird an Eigentümer verteilt (MEA) 3)</a:t>
            </a:r>
          </a:p>
          <a:p>
            <a:r>
              <a:rPr lang="de-DE" sz="1600" dirty="0"/>
              <a:t>Reparaturkosten werden von Eigentümern getragen (MEA)</a:t>
            </a:r>
          </a:p>
          <a:p>
            <a:endParaRPr lang="de-D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D9095-0CBB-5F4B-CD39-54CE45B10C46}"/>
              </a:ext>
            </a:extLst>
          </p:cNvPr>
          <p:cNvSpPr txBox="1"/>
          <p:nvPr/>
        </p:nvSpPr>
        <p:spPr>
          <a:xfrm>
            <a:off x="4660639" y="6095336"/>
            <a:ext cx="4985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1) Strombezug gemäß Rechnung, Eigenverbrauch als Eigenleistung</a:t>
            </a:r>
          </a:p>
          <a:p>
            <a:r>
              <a:rPr lang="de-DE" sz="1200" dirty="0"/>
              <a:t>2) (Gesamtverbrauch – Strombezug) x externer Strompreis</a:t>
            </a:r>
          </a:p>
          <a:p>
            <a:r>
              <a:rPr lang="de-DE" sz="1200" dirty="0"/>
              <a:t>3) Könnte auch unter Eigentümer und Bewohner aufgeteilt werden.</a:t>
            </a:r>
            <a:endParaRPr lang="en-US" sz="1200" dirty="0"/>
          </a:p>
        </p:txBody>
      </p:sp>
      <p:pic>
        <p:nvPicPr>
          <p:cNvPr id="11" name="Content Placeholder 10" descr="Settings with solid fill">
            <a:extLst>
              <a:ext uri="{FF2B5EF4-FFF2-40B4-BE49-F238E27FC236}">
                <a16:creationId xmlns:a16="http://schemas.microsoft.com/office/drawing/2014/main" id="{D11C293F-B499-2CDD-D207-10758FE4A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96638" y="2782261"/>
            <a:ext cx="2304256" cy="230425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B607A7-452C-F1E6-A231-00F17CFDFB3F}"/>
              </a:ext>
            </a:extLst>
          </p:cNvPr>
          <p:cNvSpPr txBox="1"/>
          <p:nvPr/>
        </p:nvSpPr>
        <p:spPr>
          <a:xfrm>
            <a:off x="664622" y="2212362"/>
            <a:ext cx="2710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Nutzen für Vermieter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Bezahlen die PV-Anlage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FE95E-96EB-6909-B030-3DD78326C70A}"/>
              </a:ext>
            </a:extLst>
          </p:cNvPr>
          <p:cNvSpPr txBox="1"/>
          <p:nvPr/>
        </p:nvSpPr>
        <p:spPr>
          <a:xfrm>
            <a:off x="664621" y="4948666"/>
            <a:ext cx="397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für Mieter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Attraktivere Mietwohnung</a:t>
            </a:r>
          </a:p>
        </p:txBody>
      </p:sp>
    </p:spTree>
    <p:extLst>
      <p:ext uri="{BB962C8B-B14F-4D97-AF65-F5344CB8AC3E}">
        <p14:creationId xmlns:p14="http://schemas.microsoft.com/office/powerpoint/2010/main" val="273055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D889-536C-1E9C-DFFE-A2DF3577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63283" cy="1320800"/>
          </a:xfrm>
        </p:spPr>
        <p:txBody>
          <a:bodyPr>
            <a:normAutofit fontScale="90000"/>
          </a:bodyPr>
          <a:lstStyle/>
          <a:p>
            <a:r>
              <a:rPr lang="de-DE" dirty="0"/>
              <a:t>Kollektive Selbstversorgung: Abrechnung</a:t>
            </a:r>
            <a:br>
              <a:rPr lang="de-DE" dirty="0"/>
            </a:br>
            <a:r>
              <a:rPr lang="de-DE" sz="2700" dirty="0"/>
              <a:t>Kosten &amp; Nutzen nach gleichem Schlüssel verteilen (MEA, nicht Verbrauch!)</a:t>
            </a:r>
            <a:endParaRPr lang="en-US" sz="2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8AFB-0ED3-EB37-6DB3-1C89292C5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534" y="2233458"/>
            <a:ext cx="6223994" cy="4147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/>
              <a:t>Modell 2: Individuell pro vermietete Wohnung</a:t>
            </a:r>
          </a:p>
          <a:p>
            <a:r>
              <a:rPr lang="de-DE" sz="2000" dirty="0"/>
              <a:t>Zunächst geht der gesamte Nutzen an die Bewohner</a:t>
            </a:r>
          </a:p>
          <a:p>
            <a:pPr lvl="1"/>
            <a:r>
              <a:rPr lang="de-DE" dirty="0"/>
              <a:t>Für Allgemeinstrom wird der externe Strompreis berechnet.</a:t>
            </a:r>
          </a:p>
          <a:p>
            <a:pPr lvl="1"/>
            <a:r>
              <a:rPr lang="de-DE" dirty="0"/>
              <a:t>Teilnehmenden Bewohnern wird für Wohnungsstrom zunächst der externe Strompreis berechnet.</a:t>
            </a:r>
          </a:p>
          <a:p>
            <a:pPr lvl="1"/>
            <a:r>
              <a:rPr lang="de-DE" dirty="0"/>
              <a:t>Stromkostenersparnis und Einspeisevergütung werden an </a:t>
            </a:r>
            <a:r>
              <a:rPr lang="de-DE" u="sng" dirty="0"/>
              <a:t>alle</a:t>
            </a:r>
            <a:r>
              <a:rPr lang="de-DE" dirty="0"/>
              <a:t> Bewohner verteilt (nach Wohnfläche).</a:t>
            </a:r>
          </a:p>
          <a:p>
            <a:pPr lvl="1"/>
            <a:r>
              <a:rPr lang="de-DE" dirty="0"/>
              <a:t>Laufende Kosten von Eigentümern getragen (MEA)</a:t>
            </a:r>
          </a:p>
          <a:p>
            <a:r>
              <a:rPr lang="de-DE" sz="2000" dirty="0"/>
              <a:t>Individuelle Mieterhöhung</a:t>
            </a:r>
          </a:p>
          <a:p>
            <a:pPr lvl="1"/>
            <a:r>
              <a:rPr lang="de-DE" dirty="0"/>
              <a:t>Bis zu 8 % der Anschaffungskosten pro Jahr</a:t>
            </a:r>
          </a:p>
        </p:txBody>
      </p:sp>
      <p:pic>
        <p:nvPicPr>
          <p:cNvPr id="11" name="Content Placeholder 10" descr="Settings with solid fill">
            <a:extLst>
              <a:ext uri="{FF2B5EF4-FFF2-40B4-BE49-F238E27FC236}">
                <a16:creationId xmlns:a16="http://schemas.microsoft.com/office/drawing/2014/main" id="{D11C293F-B499-2CDD-D207-10758FE4A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09349" y="2818315"/>
            <a:ext cx="2304256" cy="230425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B607A7-452C-F1E6-A231-00F17CFDFB3F}"/>
              </a:ext>
            </a:extLst>
          </p:cNvPr>
          <p:cNvSpPr txBox="1"/>
          <p:nvPr/>
        </p:nvSpPr>
        <p:spPr>
          <a:xfrm>
            <a:off x="677333" y="2248416"/>
            <a:ext cx="2710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Nutzen für Vermieter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Bezahlen die PV-Anlage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FE95E-96EB-6909-B030-3DD78326C70A}"/>
              </a:ext>
            </a:extLst>
          </p:cNvPr>
          <p:cNvSpPr txBox="1"/>
          <p:nvPr/>
        </p:nvSpPr>
        <p:spPr>
          <a:xfrm>
            <a:off x="677332" y="4984720"/>
            <a:ext cx="397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für Mieter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Attraktivere Mietwohnung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1E4F346-86AC-E030-8644-FFF8403672DC}"/>
              </a:ext>
            </a:extLst>
          </p:cNvPr>
          <p:cNvSpPr/>
          <p:nvPr/>
        </p:nvSpPr>
        <p:spPr>
          <a:xfrm>
            <a:off x="10038053" y="5131091"/>
            <a:ext cx="2016224" cy="892552"/>
          </a:xfrm>
          <a:prstGeom prst="cloudCallout">
            <a:avLst>
              <a:gd name="adj1" fmla="val -140876"/>
              <a:gd name="adj2" fmla="val -47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Gemischte Botschaft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2612-FCEC-C7CF-9230-AEEAA0F2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</a:t>
            </a:r>
            <a:br>
              <a:rPr lang="de-DE" dirty="0"/>
            </a:br>
            <a:r>
              <a:rPr lang="de-DE" sz="2400" dirty="0"/>
              <a:t>Wenn PV von WEG betrieben (</a:t>
            </a:r>
            <a:r>
              <a:rPr lang="de-DE" sz="2400" dirty="0" err="1"/>
              <a:t>Volleinsp</a:t>
            </a:r>
            <a:r>
              <a:rPr lang="de-DE" sz="2400" dirty="0"/>
              <a:t>., </a:t>
            </a:r>
            <a:r>
              <a:rPr lang="de-DE" sz="2400" dirty="0" err="1"/>
              <a:t>kollekt</a:t>
            </a:r>
            <a:r>
              <a:rPr lang="de-DE" sz="2400" dirty="0"/>
              <a:t>. </a:t>
            </a:r>
            <a:r>
              <a:rPr lang="de-DE" sz="2400" dirty="0" err="1"/>
              <a:t>Selbstvers</a:t>
            </a:r>
            <a:r>
              <a:rPr lang="de-DE" sz="2400" dirty="0"/>
              <a:t>.)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0DFF4F-5AFC-B66E-A10A-0188A6C6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Sonderumlage nach MEA: 7.182 € je Wohneinheit</a:t>
            </a:r>
          </a:p>
          <a:p>
            <a:pPr lvl="1"/>
            <a:r>
              <a:rPr lang="de-DE" dirty="0"/>
              <a:t>Andere PV-Anteile als MEA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Dachpachtverträge</a:t>
            </a:r>
          </a:p>
          <a:p>
            <a:pPr lvl="1"/>
            <a:r>
              <a:rPr lang="de-DE" dirty="0"/>
              <a:t>Bankkredit oder Privatkredit zwischen Nachbarn mit Erträgen in Amortisationszeit tilgen, danach Erträge erhalten</a:t>
            </a:r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Aus Rücklagen, sofern genügend Rücklagen vorhanden</a:t>
            </a:r>
          </a:p>
          <a:p>
            <a:pPr marL="0" indent="0">
              <a:buNone/>
            </a:pPr>
            <a:endParaRPr lang="en-US" dirty="0"/>
          </a:p>
          <a:p>
            <a:pPr indent="-285750"/>
            <a:r>
              <a:rPr lang="en-US" dirty="0" err="1"/>
              <a:t>Beschlussfassung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einfacher</a:t>
            </a:r>
            <a:r>
              <a:rPr lang="en-US" dirty="0"/>
              <a:t> </a:t>
            </a:r>
            <a:r>
              <a:rPr lang="en-US" dirty="0" err="1"/>
              <a:t>Mehrheit</a:t>
            </a:r>
            <a:endParaRPr lang="en-US" dirty="0"/>
          </a:p>
          <a:p>
            <a:pPr lvl="1"/>
            <a:r>
              <a:rPr lang="en-US" dirty="0" err="1"/>
              <a:t>Wenn</a:t>
            </a:r>
            <a:r>
              <a:rPr lang="en-US" dirty="0"/>
              <a:t> PV-Anlage </a:t>
            </a:r>
            <a:r>
              <a:rPr lang="en-US" dirty="0" err="1"/>
              <a:t>sich</a:t>
            </a:r>
            <a:r>
              <a:rPr lang="en-US" dirty="0"/>
              <a:t> in “</a:t>
            </a:r>
            <a:r>
              <a:rPr lang="en-US" dirty="0" err="1"/>
              <a:t>angemessener</a:t>
            </a:r>
            <a:r>
              <a:rPr lang="en-US" dirty="0"/>
              <a:t>” Zeit </a:t>
            </a:r>
            <a:r>
              <a:rPr lang="en-US" dirty="0" err="1"/>
              <a:t>amortisiert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1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FA74-EE6F-3114-6F80-4A211C30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63082" cy="1320800"/>
          </a:xfrm>
        </p:spPr>
        <p:txBody>
          <a:bodyPr>
            <a:normAutofit fontScale="90000"/>
          </a:bodyPr>
          <a:lstStyle/>
          <a:p>
            <a:r>
              <a:rPr lang="de-DE" dirty="0"/>
              <a:t>Empfehlung: Speicher vorerst nur nachrüstbar</a:t>
            </a:r>
            <a:br>
              <a:rPr lang="de-DE" dirty="0"/>
            </a:br>
            <a:r>
              <a:rPr lang="de-DE" sz="2400" dirty="0"/>
              <a:t>Bei kollektiver Selbstversorgung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EDA6-7C4A-7EA5-9BF5-0527B331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8840"/>
            <a:ext cx="9019066" cy="4320480"/>
          </a:xfrm>
        </p:spPr>
        <p:txBody>
          <a:bodyPr>
            <a:normAutofit fontScale="92500" lnSpcReduction="20000"/>
          </a:bodyPr>
          <a:lstStyle/>
          <a:p>
            <a:r>
              <a:rPr lang="de-DE" sz="1900" dirty="0"/>
              <a:t>Speicher bringt wenig Vorteil</a:t>
            </a:r>
          </a:p>
          <a:p>
            <a:endParaRPr lang="de-DE" sz="1900" dirty="0"/>
          </a:p>
          <a:p>
            <a:endParaRPr lang="de-DE" sz="1900" dirty="0"/>
          </a:p>
          <a:p>
            <a:endParaRPr lang="de-DE" sz="1900" dirty="0">
              <a:highlight>
                <a:srgbClr val="00FFFF"/>
              </a:highlight>
            </a:endParaRPr>
          </a:p>
          <a:p>
            <a:endParaRPr lang="de-DE" sz="1900" dirty="0"/>
          </a:p>
          <a:p>
            <a:endParaRPr lang="de-DE" sz="1900" dirty="0"/>
          </a:p>
          <a:p>
            <a:r>
              <a:rPr lang="de-DE" sz="1900" dirty="0"/>
              <a:t>Mehr Verbraucher (E-Autos tagsüber, Wärmepumpe) </a:t>
            </a:r>
            <a:r>
              <a:rPr lang="de-DE" sz="1900" dirty="0">
                <a:sym typeface="Wingdings" panose="05000000000000000000" pitchFamily="2" charset="2"/>
              </a:rPr>
              <a:t> Speicher nutzt weniger</a:t>
            </a:r>
          </a:p>
          <a:p>
            <a:r>
              <a:rPr lang="de-DE" sz="1900" dirty="0"/>
              <a:t>Evtl. mit </a:t>
            </a:r>
            <a:r>
              <a:rPr lang="de-DE" sz="1900" dirty="0" err="1"/>
              <a:t>Heizstab</a:t>
            </a:r>
            <a:r>
              <a:rPr lang="de-DE" sz="1900" dirty="0"/>
              <a:t> Energie als Warmwasser speichern</a:t>
            </a:r>
          </a:p>
          <a:p>
            <a:r>
              <a:rPr lang="de-DE" sz="1900" dirty="0"/>
              <a:t>Speicher werden vermutlich billiger – Zweitmarkt </a:t>
            </a:r>
            <a:r>
              <a:rPr lang="de-DE" sz="1900" dirty="0" err="1"/>
              <a:t>KFz</a:t>
            </a:r>
            <a:r>
              <a:rPr lang="de-DE" sz="1900" dirty="0"/>
              <a:t>-Batterien, neue Materialien</a:t>
            </a:r>
          </a:p>
          <a:p>
            <a:r>
              <a:rPr lang="de-DE" sz="1900" dirty="0"/>
              <a:t>In Zukunft werden E-Autos als Speicher genutzt werden können</a:t>
            </a:r>
          </a:p>
          <a:p>
            <a:pPr lvl="1"/>
            <a:r>
              <a:rPr lang="de-DE" sz="1900" dirty="0"/>
              <a:t>Aber noch viele offene Fragen: Recht, Steuer, Abrechnung, E-Autos, Wallboxen</a:t>
            </a:r>
          </a:p>
          <a:p>
            <a:r>
              <a:rPr lang="de-DE" sz="1900" dirty="0"/>
              <a:t>1 Jahr Verbrauchsverlauf messen </a:t>
            </a:r>
            <a:r>
              <a:rPr lang="de-DE" sz="1900" dirty="0">
                <a:sym typeface="Wingdings" panose="05000000000000000000" pitchFamily="2" charset="2"/>
              </a:rPr>
              <a:t> Genau berechnen und dann entscheiden</a:t>
            </a:r>
            <a:endParaRPr lang="en-US" sz="19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338D44-C2D0-722B-38F6-D00E385D2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19182"/>
              </p:ext>
            </p:extLst>
          </p:nvPr>
        </p:nvGraphicFramePr>
        <p:xfrm>
          <a:off x="1082411" y="2348880"/>
          <a:ext cx="835292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1162249153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1127703525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331884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PV ohne Speicher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PV mit 10 kWh Speicher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3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Kosten/Wohneinheit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7.182 €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8.432 €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1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Eigenverbrauch wie EFH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32,6 %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48,1 %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Amortisationszeit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10,0 Jahre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9,5 Jahre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09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5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B32C3-30C4-BF48-9FAB-C29F2B24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FC877-4102-59D7-689C-E904BFDE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8840"/>
            <a:ext cx="9091074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Gesetzliche Hürden für PV auf Mehrfamilienhäusern wurden beseitigt.</a:t>
            </a:r>
          </a:p>
          <a:p>
            <a:pPr marL="0" indent="0">
              <a:buNone/>
            </a:pPr>
            <a:r>
              <a:rPr lang="de-DE" dirty="0"/>
              <a:t>Die vorgeschlagene PV-Anlage …</a:t>
            </a:r>
          </a:p>
          <a:p>
            <a:r>
              <a:rPr lang="en-US" dirty="0" err="1"/>
              <a:t>kostet</a:t>
            </a:r>
            <a:r>
              <a:rPr lang="en-US" dirty="0"/>
              <a:t> pro </a:t>
            </a:r>
            <a:r>
              <a:rPr lang="en-US" dirty="0" err="1"/>
              <a:t>Wohneinheit</a:t>
            </a:r>
            <a:r>
              <a:rPr lang="en-US" dirty="0"/>
              <a:t> ca. </a:t>
            </a:r>
            <a:r>
              <a:rPr lang="en-US" dirty="0">
                <a:highlight>
                  <a:srgbClr val="FFFF00"/>
                </a:highlight>
              </a:rPr>
              <a:t>7.200 €</a:t>
            </a:r>
          </a:p>
          <a:p>
            <a:r>
              <a:rPr lang="en-US" dirty="0"/>
              <a:t>spart pro </a:t>
            </a:r>
            <a:r>
              <a:rPr lang="en-US" dirty="0" err="1"/>
              <a:t>Wohneinheit</a:t>
            </a:r>
            <a:r>
              <a:rPr lang="en-US" dirty="0"/>
              <a:t> </a:t>
            </a:r>
            <a:r>
              <a:rPr lang="en-US" dirty="0" err="1"/>
              <a:t>soviel</a:t>
            </a:r>
            <a:r>
              <a:rPr lang="en-US" dirty="0"/>
              <a:t> CO2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4.800 </a:t>
            </a:r>
            <a:r>
              <a:rPr lang="en-US" dirty="0" err="1">
                <a:highlight>
                  <a:srgbClr val="FFFF00"/>
                </a:highlight>
              </a:rPr>
              <a:t>qm</a:t>
            </a:r>
            <a:r>
              <a:rPr lang="en-US" dirty="0">
                <a:highlight>
                  <a:srgbClr val="FFFF00"/>
                </a:highlight>
              </a:rPr>
              <a:t> Wald</a:t>
            </a:r>
          </a:p>
          <a:p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profitabel</a:t>
            </a:r>
            <a:r>
              <a:rPr lang="en-US" dirty="0"/>
              <a:t> (</a:t>
            </a:r>
            <a:r>
              <a:rPr lang="en-US" dirty="0" err="1"/>
              <a:t>Amortisation</a:t>
            </a:r>
            <a:r>
              <a:rPr lang="en-US" dirty="0"/>
              <a:t> in 10 Jahren • </a:t>
            </a:r>
            <a:r>
              <a:rPr lang="en-US" dirty="0">
                <a:highlight>
                  <a:srgbClr val="FFFF00"/>
                </a:highlight>
              </a:rPr>
              <a:t>9 % </a:t>
            </a:r>
            <a:r>
              <a:rPr lang="en-US" dirty="0" err="1">
                <a:highlight>
                  <a:srgbClr val="FFFF00"/>
                </a:highlight>
              </a:rPr>
              <a:t>Rendite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Profitabler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Einfamilienhäusern</a:t>
            </a:r>
            <a:endParaRPr lang="en-US" dirty="0"/>
          </a:p>
          <a:p>
            <a:pPr lvl="1"/>
            <a:r>
              <a:rPr lang="en-US" dirty="0"/>
              <a:t>Für alle: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Verbrauch</a:t>
            </a:r>
            <a:r>
              <a:rPr lang="en-US" dirty="0"/>
              <a:t> • </a:t>
            </a:r>
            <a:r>
              <a:rPr lang="en-US" dirty="0" err="1"/>
              <a:t>auch</a:t>
            </a:r>
            <a:r>
              <a:rPr lang="en-US" dirty="0"/>
              <a:t> für </a:t>
            </a:r>
            <a:r>
              <a:rPr lang="en-US" dirty="0" err="1">
                <a:highlight>
                  <a:srgbClr val="FFFF00"/>
                </a:highlight>
              </a:rPr>
              <a:t>Vermieter</a:t>
            </a:r>
            <a:r>
              <a:rPr lang="en-US" dirty="0"/>
              <a:t> •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Kredit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alle auf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gemeinsamen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Hauptzähler</a:t>
            </a:r>
            <a:r>
              <a:rPr lang="en-US" dirty="0"/>
              <a:t> und die </a:t>
            </a:r>
            <a:r>
              <a:rPr lang="en-US" dirty="0" err="1"/>
              <a:t>meisten</a:t>
            </a:r>
            <a:r>
              <a:rPr lang="en-US" dirty="0"/>
              <a:t> auf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Stromvertrag</a:t>
            </a:r>
            <a:r>
              <a:rPr lang="en-US" dirty="0"/>
              <a:t> </a:t>
            </a:r>
            <a:r>
              <a:rPr lang="en-US" dirty="0" err="1"/>
              <a:t>einigen</a:t>
            </a:r>
            <a:r>
              <a:rPr lang="en-US" dirty="0"/>
              <a:t>. Die </a:t>
            </a:r>
            <a:r>
              <a:rPr lang="en-US" dirty="0" err="1"/>
              <a:t>Einschränkungen</a:t>
            </a:r>
            <a:r>
              <a:rPr lang="en-US" dirty="0"/>
              <a:t> </a:t>
            </a:r>
            <a:r>
              <a:rPr lang="en-US" dirty="0" err="1"/>
              <a:t>entfallen</a:t>
            </a:r>
            <a:r>
              <a:rPr lang="en-US" dirty="0"/>
              <a:t> 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</a:t>
            </a:r>
            <a:r>
              <a:rPr lang="en-US" dirty="0" err="1"/>
              <a:t>Solarpaket</a:t>
            </a:r>
            <a:r>
              <a:rPr lang="en-US" dirty="0"/>
              <a:t> I (2024).</a:t>
            </a:r>
          </a:p>
          <a:p>
            <a:pPr marL="0" indent="0">
              <a:buNone/>
            </a:pPr>
            <a:r>
              <a:rPr lang="en-US" dirty="0"/>
              <a:t>Ein </a:t>
            </a:r>
            <a:r>
              <a:rPr lang="en-US" dirty="0" err="1"/>
              <a:t>gemeinsamer</a:t>
            </a:r>
            <a:r>
              <a:rPr lang="en-US" dirty="0"/>
              <a:t> </a:t>
            </a:r>
            <a:r>
              <a:rPr lang="en-US" dirty="0" err="1"/>
              <a:t>Stromvertrag</a:t>
            </a:r>
            <a:r>
              <a:rPr lang="en-US" dirty="0"/>
              <a:t> spart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Wohneinheit</a:t>
            </a:r>
            <a:r>
              <a:rPr lang="en-US" dirty="0"/>
              <a:t> </a:t>
            </a:r>
            <a:r>
              <a:rPr lang="en-US" dirty="0" err="1"/>
              <a:t>jährlich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&gt;100 € </a:t>
            </a:r>
            <a:r>
              <a:rPr lang="en-US" dirty="0" err="1">
                <a:highlight>
                  <a:srgbClr val="FFFF00"/>
                </a:highlight>
              </a:rPr>
              <a:t>Grundgebühr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 Auch </a:t>
            </a:r>
            <a:r>
              <a:rPr lang="en-US" dirty="0" err="1"/>
              <a:t>ohne</a:t>
            </a:r>
            <a:r>
              <a:rPr lang="en-US" dirty="0"/>
              <a:t> PV-Anlage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438AA-3878-556A-47F7-7F91F4C27C65}"/>
              </a:ext>
            </a:extLst>
          </p:cNvPr>
          <p:cNvSpPr txBox="1"/>
          <p:nvPr/>
        </p:nvSpPr>
        <p:spPr>
          <a:xfrm>
            <a:off x="7968208" y="2883135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rgbClr val="00B0F0"/>
                </a:solidFill>
              </a:rPr>
              <a:t>Fragen?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8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B32C3-30C4-BF48-9FAB-C29F2B24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FC877-4102-59D7-689C-E904BFDE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8840"/>
            <a:ext cx="9091074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Gesetzliche Hürden für PV auf Mehrfamilienhäusern wurden beseitigt.</a:t>
            </a:r>
          </a:p>
          <a:p>
            <a:pPr marL="0" indent="0">
              <a:buNone/>
            </a:pPr>
            <a:r>
              <a:rPr lang="de-DE" dirty="0"/>
              <a:t>Die vorgeschlagene PV-Anlage …</a:t>
            </a:r>
          </a:p>
          <a:p>
            <a:r>
              <a:rPr lang="en-US" dirty="0" err="1"/>
              <a:t>kostet</a:t>
            </a:r>
            <a:r>
              <a:rPr lang="en-US" dirty="0"/>
              <a:t> pro </a:t>
            </a:r>
            <a:r>
              <a:rPr lang="en-US" dirty="0" err="1"/>
              <a:t>Wohneinheit</a:t>
            </a:r>
            <a:r>
              <a:rPr lang="en-US" dirty="0"/>
              <a:t> ca. </a:t>
            </a:r>
            <a:r>
              <a:rPr lang="en-US" dirty="0">
                <a:highlight>
                  <a:srgbClr val="FFFF00"/>
                </a:highlight>
              </a:rPr>
              <a:t>7.200 €</a:t>
            </a:r>
          </a:p>
          <a:p>
            <a:r>
              <a:rPr lang="en-US" dirty="0"/>
              <a:t>spart pro </a:t>
            </a:r>
            <a:r>
              <a:rPr lang="en-US" dirty="0" err="1"/>
              <a:t>Wohneinheit</a:t>
            </a:r>
            <a:r>
              <a:rPr lang="en-US" dirty="0"/>
              <a:t> </a:t>
            </a:r>
            <a:r>
              <a:rPr lang="en-US" dirty="0" err="1"/>
              <a:t>soviel</a:t>
            </a:r>
            <a:r>
              <a:rPr lang="en-US" dirty="0"/>
              <a:t> CO2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4.800 </a:t>
            </a:r>
            <a:r>
              <a:rPr lang="en-US" dirty="0" err="1">
                <a:highlight>
                  <a:srgbClr val="FFFF00"/>
                </a:highlight>
              </a:rPr>
              <a:t>qm</a:t>
            </a:r>
            <a:r>
              <a:rPr lang="en-US" dirty="0">
                <a:highlight>
                  <a:srgbClr val="FFFF00"/>
                </a:highlight>
              </a:rPr>
              <a:t> Wald</a:t>
            </a:r>
          </a:p>
          <a:p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profitabel</a:t>
            </a:r>
            <a:r>
              <a:rPr lang="en-US" dirty="0"/>
              <a:t> (</a:t>
            </a:r>
            <a:r>
              <a:rPr lang="en-US" dirty="0" err="1"/>
              <a:t>Amortisation</a:t>
            </a:r>
            <a:r>
              <a:rPr lang="en-US" dirty="0"/>
              <a:t> in 10 Jahren • </a:t>
            </a:r>
            <a:r>
              <a:rPr lang="en-US" dirty="0">
                <a:highlight>
                  <a:srgbClr val="FFFF00"/>
                </a:highlight>
              </a:rPr>
              <a:t>9 % </a:t>
            </a:r>
            <a:r>
              <a:rPr lang="en-US" dirty="0" err="1">
                <a:highlight>
                  <a:srgbClr val="FFFF00"/>
                </a:highlight>
              </a:rPr>
              <a:t>Rendite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Profitabler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Einfamilienhäusern</a:t>
            </a:r>
            <a:endParaRPr lang="en-US" dirty="0"/>
          </a:p>
          <a:p>
            <a:pPr lvl="1"/>
            <a:r>
              <a:rPr lang="en-US" dirty="0"/>
              <a:t>Für alle: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Verbrauch</a:t>
            </a:r>
            <a:r>
              <a:rPr lang="en-US" dirty="0"/>
              <a:t> • </a:t>
            </a:r>
            <a:r>
              <a:rPr lang="en-US" dirty="0" err="1"/>
              <a:t>auch</a:t>
            </a:r>
            <a:r>
              <a:rPr lang="en-US" dirty="0"/>
              <a:t> für </a:t>
            </a:r>
            <a:r>
              <a:rPr lang="en-US" dirty="0" err="1">
                <a:highlight>
                  <a:srgbClr val="FFFF00"/>
                </a:highlight>
              </a:rPr>
              <a:t>Vermieter</a:t>
            </a:r>
            <a:r>
              <a:rPr lang="en-US" dirty="0"/>
              <a:t> •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Kredit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alle auf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>
                <a:highlight>
                  <a:srgbClr val="FFFF00"/>
                </a:highlight>
              </a:rPr>
              <a:t>gemeinsamen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Hauptzähler</a:t>
            </a:r>
            <a:r>
              <a:rPr lang="en-US" dirty="0"/>
              <a:t> und die </a:t>
            </a:r>
            <a:r>
              <a:rPr lang="en-US" dirty="0" err="1"/>
              <a:t>meisten</a:t>
            </a:r>
            <a:r>
              <a:rPr lang="en-US" dirty="0"/>
              <a:t> auf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Stromvertrag</a:t>
            </a:r>
            <a:r>
              <a:rPr lang="en-US" dirty="0"/>
              <a:t> </a:t>
            </a:r>
            <a:r>
              <a:rPr lang="en-US" dirty="0" err="1"/>
              <a:t>einigen</a:t>
            </a:r>
            <a:r>
              <a:rPr lang="en-US" dirty="0"/>
              <a:t>. Die </a:t>
            </a:r>
            <a:r>
              <a:rPr lang="en-US" dirty="0" err="1"/>
              <a:t>Einschränkungen</a:t>
            </a:r>
            <a:r>
              <a:rPr lang="en-US" dirty="0"/>
              <a:t> </a:t>
            </a:r>
            <a:r>
              <a:rPr lang="en-US" dirty="0" err="1"/>
              <a:t>entfallen</a:t>
            </a:r>
            <a:r>
              <a:rPr lang="en-US" dirty="0"/>
              <a:t> 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</a:t>
            </a:r>
            <a:r>
              <a:rPr lang="en-US" dirty="0" err="1"/>
              <a:t>Solarpaket</a:t>
            </a:r>
            <a:r>
              <a:rPr lang="en-US" dirty="0"/>
              <a:t> I (2024).</a:t>
            </a:r>
          </a:p>
          <a:p>
            <a:pPr marL="0" indent="0">
              <a:buNone/>
            </a:pPr>
            <a:r>
              <a:rPr lang="en-US" dirty="0"/>
              <a:t>Ein </a:t>
            </a:r>
            <a:r>
              <a:rPr lang="en-US" dirty="0" err="1"/>
              <a:t>gemeinsamer</a:t>
            </a:r>
            <a:r>
              <a:rPr lang="en-US" dirty="0"/>
              <a:t> </a:t>
            </a:r>
            <a:r>
              <a:rPr lang="en-US" dirty="0" err="1"/>
              <a:t>Stromvertrag</a:t>
            </a:r>
            <a:r>
              <a:rPr lang="en-US" dirty="0"/>
              <a:t> spart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Wohneinheit</a:t>
            </a:r>
            <a:r>
              <a:rPr lang="en-US" dirty="0"/>
              <a:t> </a:t>
            </a:r>
            <a:r>
              <a:rPr lang="en-US" dirty="0" err="1"/>
              <a:t>jährlich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&gt;100 € </a:t>
            </a:r>
            <a:r>
              <a:rPr lang="en-US" dirty="0" err="1">
                <a:highlight>
                  <a:srgbClr val="FFFF00"/>
                </a:highlight>
              </a:rPr>
              <a:t>Grundgebühr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 Auch </a:t>
            </a:r>
            <a:r>
              <a:rPr lang="en-US" dirty="0" err="1"/>
              <a:t>ohne</a:t>
            </a:r>
            <a:r>
              <a:rPr lang="en-US" dirty="0"/>
              <a:t> PV-Anlage</a:t>
            </a:r>
          </a:p>
        </p:txBody>
      </p:sp>
    </p:spTree>
    <p:extLst>
      <p:ext uri="{BB962C8B-B14F-4D97-AF65-F5344CB8AC3E}">
        <p14:creationId xmlns:p14="http://schemas.microsoft.com/office/powerpoint/2010/main" val="97207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5B723-2168-DA68-9534-10F2FF6A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Bürger Solar Beratung Herrenberg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AB155-A5C3-7CE8-9076-767797E0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51114" cy="3880773"/>
          </a:xfrm>
        </p:spPr>
        <p:txBody>
          <a:bodyPr>
            <a:normAutofit/>
          </a:bodyPr>
          <a:lstStyle/>
          <a:p>
            <a:r>
              <a:rPr lang="de-DE" dirty="0"/>
              <a:t>30 Ehrenamtliche im Raum Herrenberg wollen Energiewende beschleunigen</a:t>
            </a:r>
          </a:p>
          <a:p>
            <a:r>
              <a:rPr lang="de-DE" dirty="0"/>
              <a:t>Beratung bisher ausschließlich für Einfamilienhäuser</a:t>
            </a:r>
          </a:p>
          <a:p>
            <a:r>
              <a:rPr lang="de-DE" dirty="0">
                <a:highlight>
                  <a:srgbClr val="FFFF00"/>
                </a:highlight>
              </a:rPr>
              <a:t>Unabhängig</a:t>
            </a:r>
            <a:r>
              <a:rPr lang="de-DE" dirty="0"/>
              <a:t>, kostenlos</a:t>
            </a:r>
          </a:p>
          <a:p>
            <a:r>
              <a:rPr lang="de-DE" dirty="0"/>
              <a:t>Unverbindliche Schätzungen anhand von Erfahrungswerten</a:t>
            </a:r>
          </a:p>
          <a:p>
            <a:r>
              <a:rPr lang="de-DE" dirty="0"/>
              <a:t>Keine steuerliche und rechtliche Beratung</a:t>
            </a:r>
          </a:p>
          <a:p>
            <a:endParaRPr lang="de-DE" dirty="0"/>
          </a:p>
          <a:p>
            <a:r>
              <a:rPr lang="de-DE" dirty="0"/>
              <a:t>Jochen Rivoir: PV auf MFH mit 59 Einheiten zur Entscheidung geführt.</a:t>
            </a:r>
          </a:p>
          <a:p>
            <a:r>
              <a:rPr lang="de-DE" dirty="0"/>
              <a:t>Willi Eiben: Dachnutzung, Ertrag, Kosten</a:t>
            </a:r>
          </a:p>
        </p:txBody>
      </p:sp>
    </p:spTree>
    <p:extLst>
      <p:ext uri="{BB962C8B-B14F-4D97-AF65-F5344CB8AC3E}">
        <p14:creationId xmlns:p14="http://schemas.microsoft.com/office/powerpoint/2010/main" val="285983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4730-9568-ABCE-9AE9-0695A926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Photovoltaik?</a:t>
            </a:r>
            <a:br>
              <a:rPr lang="de-DE" dirty="0"/>
            </a:br>
            <a:r>
              <a:rPr lang="de-DE" sz="2400" dirty="0"/>
              <a:t>auf Mehrfamilienhäusern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C00B-0D4C-7DEA-F303-0D5DE6D0D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554570" cy="443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/>
              <a:t>Gründe für PV auf Mehrfamilienhäusern</a:t>
            </a:r>
          </a:p>
          <a:p>
            <a:r>
              <a:rPr lang="de-DE" sz="1900" dirty="0"/>
              <a:t>Pflichtanteil erneuerbare Energien</a:t>
            </a:r>
          </a:p>
          <a:p>
            <a:r>
              <a:rPr lang="de-DE" sz="1900" dirty="0"/>
              <a:t>Betrag zum Klimaschutz</a:t>
            </a:r>
          </a:p>
          <a:p>
            <a:r>
              <a:rPr lang="de-DE" sz="1900" dirty="0"/>
              <a:t>Profitable Investition, besser als EFH</a:t>
            </a:r>
          </a:p>
          <a:p>
            <a:pPr lvl="1"/>
            <a:r>
              <a:rPr lang="de-DE" sz="1700" dirty="0"/>
              <a:t>Höherer Eigenverbrauch</a:t>
            </a:r>
          </a:p>
          <a:p>
            <a:pPr lvl="1"/>
            <a:r>
              <a:rPr lang="de-DE" sz="1700" dirty="0"/>
              <a:t>Meist kein Speicher nötig</a:t>
            </a:r>
          </a:p>
          <a:p>
            <a:pPr lvl="1"/>
            <a:r>
              <a:rPr lang="de-DE" sz="1700" dirty="0"/>
              <a:t>Größer </a:t>
            </a:r>
            <a:r>
              <a:rPr lang="de-DE" sz="1700" dirty="0">
                <a:sym typeface="Wingdings" panose="05000000000000000000" pitchFamily="2" charset="2"/>
              </a:rPr>
              <a:t></a:t>
            </a:r>
            <a:r>
              <a:rPr lang="de-DE" sz="1700" dirty="0"/>
              <a:t> billiger pro kWp</a:t>
            </a:r>
          </a:p>
          <a:p>
            <a:pPr lvl="1"/>
            <a:r>
              <a:rPr lang="de-DE" sz="1700" dirty="0"/>
              <a:t>Kleinere Kosten pro Wohneinheit</a:t>
            </a:r>
          </a:p>
          <a:p>
            <a:r>
              <a:rPr lang="de-DE" sz="1900" dirty="0"/>
              <a:t>Wertsteigerung, attraktivere Mietwohnung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9D35E-1DC6-7BE8-E72D-3FBAE57F8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5920" y="2160590"/>
            <a:ext cx="5472608" cy="4148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Gesetzliche Hürden beseitigt</a:t>
            </a:r>
          </a:p>
          <a:p>
            <a:r>
              <a:rPr lang="en-US" dirty="0"/>
              <a:t>EEG </a:t>
            </a:r>
            <a:r>
              <a:rPr lang="en-US" dirty="0" err="1"/>
              <a:t>Umlage</a:t>
            </a:r>
            <a:r>
              <a:rPr lang="en-US" dirty="0"/>
              <a:t> </a:t>
            </a:r>
            <a:r>
              <a:rPr lang="en-US" dirty="0" err="1"/>
              <a:t>abgeschafft</a:t>
            </a:r>
            <a:r>
              <a:rPr lang="en-US" dirty="0"/>
              <a:t> (Mitte 2022)</a:t>
            </a:r>
          </a:p>
          <a:p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Ertragssteuer</a:t>
            </a:r>
            <a:r>
              <a:rPr lang="en-US" dirty="0"/>
              <a:t> für PV (2023)</a:t>
            </a:r>
          </a:p>
          <a:p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Gewerbepflicht</a:t>
            </a:r>
            <a:r>
              <a:rPr lang="en-US" dirty="0"/>
              <a:t> (2023)</a:t>
            </a:r>
          </a:p>
          <a:p>
            <a:r>
              <a:rPr lang="en-US" dirty="0"/>
              <a:t>0 % </a:t>
            </a:r>
            <a:r>
              <a:rPr lang="en-US" dirty="0" err="1"/>
              <a:t>Mehrwertsteuer</a:t>
            </a:r>
            <a:r>
              <a:rPr lang="en-US" dirty="0"/>
              <a:t>,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Umsatzsteuer</a:t>
            </a:r>
            <a:r>
              <a:rPr lang="en-US" dirty="0"/>
              <a:t> (2023)</a:t>
            </a:r>
          </a:p>
          <a:p>
            <a:r>
              <a:rPr lang="en-US" dirty="0" err="1"/>
              <a:t>Höhere</a:t>
            </a:r>
            <a:r>
              <a:rPr lang="en-US" dirty="0"/>
              <a:t> </a:t>
            </a:r>
            <a:r>
              <a:rPr lang="en-US" dirty="0" err="1"/>
              <a:t>Einspeisevergütung</a:t>
            </a:r>
            <a:r>
              <a:rPr lang="en-US" dirty="0"/>
              <a:t> (2023)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Verbesserungen</a:t>
            </a:r>
            <a:r>
              <a:rPr lang="en-US" dirty="0"/>
              <a:t> in </a:t>
            </a:r>
            <a:r>
              <a:rPr lang="en-US" dirty="0" err="1"/>
              <a:t>Solarpaket</a:t>
            </a:r>
            <a:r>
              <a:rPr lang="en-US" dirty="0"/>
              <a:t> I, II in </a:t>
            </a:r>
            <a:r>
              <a:rPr lang="en-US" dirty="0" err="1"/>
              <a:t>Vorbereitung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3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D3DB2-ACA8-9F04-066F-B63158FA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Belegung mit PV-Modulen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2AAD1-5794-1DB9-5AD2-71311DA4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618" y="1546069"/>
            <a:ext cx="4774704" cy="47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/>
              <a:t>Objekt</a:t>
            </a:r>
          </a:p>
          <a:p>
            <a:r>
              <a:rPr lang="de-DE" sz="1700" dirty="0"/>
              <a:t>8 Wohneinheiten, 5 selbst bewohnt</a:t>
            </a:r>
          </a:p>
          <a:p>
            <a:r>
              <a:rPr lang="de-DE" sz="1700" dirty="0"/>
              <a:t>Dach: Baujahr 2001</a:t>
            </a:r>
            <a:endParaRPr lang="en-US" sz="1700" dirty="0"/>
          </a:p>
          <a:p>
            <a:r>
              <a:rPr lang="de-DE" sz="1700" dirty="0"/>
              <a:t>Gesamtverbrauch: 25.345 kWh/Jahr</a:t>
            </a:r>
          </a:p>
          <a:p>
            <a:r>
              <a:rPr lang="de-DE" sz="1700" dirty="0"/>
              <a:t>E-Autos via Wohnungsstrom</a:t>
            </a:r>
          </a:p>
          <a:p>
            <a:r>
              <a:rPr lang="de-DE" sz="1700" dirty="0"/>
              <a:t>Durchschnittlich 35 ¢/kWh,</a:t>
            </a:r>
            <a:br>
              <a:rPr lang="de-DE" sz="1700" dirty="0"/>
            </a:br>
            <a:r>
              <a:rPr lang="de-DE" sz="1700" dirty="0"/>
              <a:t>150 € Grundgebühr</a:t>
            </a:r>
          </a:p>
          <a:p>
            <a:r>
              <a:rPr lang="de-DE" sz="1700" dirty="0"/>
              <a:t>Gemeinsamer Gebäudeanschluss</a:t>
            </a:r>
          </a:p>
          <a:p>
            <a:pPr marL="0" indent="0">
              <a:buNone/>
            </a:pPr>
            <a:r>
              <a:rPr lang="de-DE" sz="1900" dirty="0"/>
              <a:t>Mögliche PV-Anlage (nur Süd-Dächer)</a:t>
            </a:r>
          </a:p>
          <a:p>
            <a:r>
              <a:rPr lang="de-DE" sz="1700" dirty="0"/>
              <a:t>Gesamtanlage: 76 Module </a:t>
            </a:r>
            <a:r>
              <a:rPr lang="de-DE" sz="1700" dirty="0">
                <a:sym typeface="Wingdings" panose="05000000000000000000" pitchFamily="2" charset="2"/>
              </a:rPr>
              <a:t> </a:t>
            </a:r>
            <a:r>
              <a:rPr lang="de-DE" sz="1700" dirty="0"/>
              <a:t>31,9 kWp</a:t>
            </a:r>
          </a:p>
          <a:p>
            <a:r>
              <a:rPr lang="de-DE" sz="1700" dirty="0"/>
              <a:t>Einzelanlage: 10 Module </a:t>
            </a:r>
            <a:r>
              <a:rPr lang="de-DE" sz="1700" dirty="0">
                <a:sym typeface="Wingdings" panose="05000000000000000000" pitchFamily="2" charset="2"/>
              </a:rPr>
              <a:t> 4,2 kWp</a:t>
            </a:r>
          </a:p>
          <a:p>
            <a:pPr marL="0" indent="0">
              <a:buNone/>
            </a:pPr>
            <a:r>
              <a:rPr lang="de-DE" sz="1700" dirty="0">
                <a:sym typeface="Wingdings" panose="05000000000000000000" pitchFamily="2" charset="2"/>
              </a:rPr>
              <a:t>Spart CO</a:t>
            </a:r>
            <a:r>
              <a:rPr lang="de-DE" sz="1200" dirty="0">
                <a:sym typeface="Wingdings" panose="05000000000000000000" pitchFamily="2" charset="2"/>
              </a:rPr>
              <a:t>2</a:t>
            </a:r>
            <a:r>
              <a:rPr lang="de-DE" sz="1700" dirty="0">
                <a:sym typeface="Wingdings" panose="05000000000000000000" pitchFamily="2" charset="2"/>
              </a:rPr>
              <a:t> wie 4.800 qm Wald pro Wohneinheit</a:t>
            </a:r>
            <a:endParaRPr lang="de-DE" sz="1700" dirty="0"/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C58246E-F7D3-FB01-1110-861EEF37C978}"/>
              </a:ext>
            </a:extLst>
          </p:cNvPr>
          <p:cNvGrpSpPr/>
          <p:nvPr/>
        </p:nvGrpSpPr>
        <p:grpSpPr>
          <a:xfrm rot="-900000">
            <a:off x="689395" y="1825186"/>
            <a:ext cx="5747857" cy="2382290"/>
            <a:chOff x="689395" y="1700808"/>
            <a:chExt cx="5747857" cy="238229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95978FE5-86B9-D344-49E6-9C7DF16217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9395" y="1700808"/>
              <a:ext cx="5164768" cy="1770524"/>
              <a:chOff x="511690" y="1230312"/>
              <a:chExt cx="7749199" cy="2656488"/>
            </a:xfrm>
          </p:grpSpPr>
          <p:sp>
            <p:nvSpPr>
              <p:cNvPr id="132" name="Freihandform 3">
                <a:extLst>
                  <a:ext uri="{FF2B5EF4-FFF2-40B4-BE49-F238E27FC236}">
                    <a16:creationId xmlns:a16="http://schemas.microsoft.com/office/drawing/2014/main" id="{9B6511A4-B600-7A31-9862-FF361F8CFD36}"/>
                  </a:ext>
                </a:extLst>
              </p:cNvPr>
              <p:cNvSpPr/>
              <p:nvPr/>
            </p:nvSpPr>
            <p:spPr>
              <a:xfrm>
                <a:off x="520889" y="1467584"/>
                <a:ext cx="7740000" cy="2419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tile/>
              </a:blipFill>
              <a:ln w="0" cap="flat">
                <a:solidFill>
                  <a:srgbClr val="813709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33" name="Freihandform 6">
                <a:extLst>
                  <a:ext uri="{FF2B5EF4-FFF2-40B4-BE49-F238E27FC236}">
                    <a16:creationId xmlns:a16="http://schemas.microsoft.com/office/drawing/2014/main" id="{25D383D9-B2FD-DEBC-5B0B-14C9254EF0EC}"/>
                  </a:ext>
                </a:extLst>
              </p:cNvPr>
              <p:cNvSpPr/>
              <p:nvPr/>
            </p:nvSpPr>
            <p:spPr>
              <a:xfrm>
                <a:off x="5225511" y="3004190"/>
                <a:ext cx="1851158" cy="4290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34" name="Freihandform 95">
                <a:extLst>
                  <a:ext uri="{FF2B5EF4-FFF2-40B4-BE49-F238E27FC236}">
                    <a16:creationId xmlns:a16="http://schemas.microsoft.com/office/drawing/2014/main" id="{8A0CCF28-B762-67C0-AC5A-69F7B3F3AF03}"/>
                  </a:ext>
                </a:extLst>
              </p:cNvPr>
              <p:cNvSpPr/>
              <p:nvPr/>
            </p:nvSpPr>
            <p:spPr>
              <a:xfrm>
                <a:off x="4156244" y="217296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35" name="Freihandform 97">
                <a:extLst>
                  <a:ext uri="{FF2B5EF4-FFF2-40B4-BE49-F238E27FC236}">
                    <a16:creationId xmlns:a16="http://schemas.microsoft.com/office/drawing/2014/main" id="{5DB2486D-D8EE-F5E4-4150-B7BDE63BBCDE}"/>
                  </a:ext>
                </a:extLst>
              </p:cNvPr>
              <p:cNvSpPr/>
              <p:nvPr/>
            </p:nvSpPr>
            <p:spPr>
              <a:xfrm>
                <a:off x="3934737" y="2841751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36" name="Freihandform 91">
                <a:extLst>
                  <a:ext uri="{FF2B5EF4-FFF2-40B4-BE49-F238E27FC236}">
                    <a16:creationId xmlns:a16="http://schemas.microsoft.com/office/drawing/2014/main" id="{6D9FD21B-28CF-82FE-DF74-89BDB9498619}"/>
                  </a:ext>
                </a:extLst>
              </p:cNvPr>
              <p:cNvSpPr/>
              <p:nvPr/>
            </p:nvSpPr>
            <p:spPr>
              <a:xfrm>
                <a:off x="4570495" y="2182679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37" name="Freihandform 117">
                <a:extLst>
                  <a:ext uri="{FF2B5EF4-FFF2-40B4-BE49-F238E27FC236}">
                    <a16:creationId xmlns:a16="http://schemas.microsoft.com/office/drawing/2014/main" id="{3D55F631-FA27-6C06-3AFE-5042BE83D296}"/>
                  </a:ext>
                </a:extLst>
              </p:cNvPr>
              <p:cNvSpPr/>
              <p:nvPr/>
            </p:nvSpPr>
            <p:spPr>
              <a:xfrm>
                <a:off x="511690" y="1464053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38" name="Freihandform 118">
                <a:extLst>
                  <a:ext uri="{FF2B5EF4-FFF2-40B4-BE49-F238E27FC236}">
                    <a16:creationId xmlns:a16="http://schemas.microsoft.com/office/drawing/2014/main" id="{F8C9C76B-00BA-5807-F486-881290558223}"/>
                  </a:ext>
                </a:extLst>
              </p:cNvPr>
              <p:cNvSpPr/>
              <p:nvPr/>
            </p:nvSpPr>
            <p:spPr>
              <a:xfrm>
                <a:off x="3622967" y="150256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39" name="Freihandform 119">
                <a:extLst>
                  <a:ext uri="{FF2B5EF4-FFF2-40B4-BE49-F238E27FC236}">
                    <a16:creationId xmlns:a16="http://schemas.microsoft.com/office/drawing/2014/main" id="{25EC0BDE-036F-D3C3-ED3D-44338FB03B93}"/>
                  </a:ext>
                </a:extLst>
              </p:cNvPr>
              <p:cNvSpPr/>
              <p:nvPr/>
            </p:nvSpPr>
            <p:spPr>
              <a:xfrm>
                <a:off x="520890" y="212671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0" name="Freihandform 113">
                <a:extLst>
                  <a:ext uri="{FF2B5EF4-FFF2-40B4-BE49-F238E27FC236}">
                    <a16:creationId xmlns:a16="http://schemas.microsoft.com/office/drawing/2014/main" id="{582FEBD6-1F1B-81FC-F9DD-D8FAC21D3F9E}"/>
                  </a:ext>
                </a:extLst>
              </p:cNvPr>
              <p:cNvSpPr/>
              <p:nvPr/>
            </p:nvSpPr>
            <p:spPr>
              <a:xfrm>
                <a:off x="914819" y="1468346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1" name="Freihandform 114">
                <a:extLst>
                  <a:ext uri="{FF2B5EF4-FFF2-40B4-BE49-F238E27FC236}">
                    <a16:creationId xmlns:a16="http://schemas.microsoft.com/office/drawing/2014/main" id="{8DFAC8ED-DEE7-12AB-B339-5C9CB34F6D0B}"/>
                  </a:ext>
                </a:extLst>
              </p:cNvPr>
              <p:cNvSpPr/>
              <p:nvPr/>
            </p:nvSpPr>
            <p:spPr>
              <a:xfrm>
                <a:off x="4230929" y="1503981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2" name="Freihandform 128">
                <a:extLst>
                  <a:ext uri="{FF2B5EF4-FFF2-40B4-BE49-F238E27FC236}">
                    <a16:creationId xmlns:a16="http://schemas.microsoft.com/office/drawing/2014/main" id="{1D95EF3F-715D-34DB-4663-A3B5EE30DB25}"/>
                  </a:ext>
                </a:extLst>
              </p:cNvPr>
              <p:cNvSpPr/>
              <p:nvPr/>
            </p:nvSpPr>
            <p:spPr>
              <a:xfrm>
                <a:off x="4669091" y="151338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3" name="Freihandform 130">
                <a:extLst>
                  <a:ext uri="{FF2B5EF4-FFF2-40B4-BE49-F238E27FC236}">
                    <a16:creationId xmlns:a16="http://schemas.microsoft.com/office/drawing/2014/main" id="{DC3153B9-ADC3-5AF7-0F82-883DF47DB0D3}"/>
                  </a:ext>
                </a:extLst>
              </p:cNvPr>
              <p:cNvSpPr/>
              <p:nvPr/>
            </p:nvSpPr>
            <p:spPr>
              <a:xfrm>
                <a:off x="520889" y="2797076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4" name="Freihandform 124">
                <a:extLst>
                  <a:ext uri="{FF2B5EF4-FFF2-40B4-BE49-F238E27FC236}">
                    <a16:creationId xmlns:a16="http://schemas.microsoft.com/office/drawing/2014/main" id="{159B0147-D974-24B1-71AE-ACEAE4463BC8}"/>
                  </a:ext>
                </a:extLst>
              </p:cNvPr>
              <p:cNvSpPr/>
              <p:nvPr/>
            </p:nvSpPr>
            <p:spPr>
              <a:xfrm>
                <a:off x="3713892" y="217296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5" name="Freihandform 126">
                <a:extLst>
                  <a:ext uri="{FF2B5EF4-FFF2-40B4-BE49-F238E27FC236}">
                    <a16:creationId xmlns:a16="http://schemas.microsoft.com/office/drawing/2014/main" id="{BF5B4B00-7A99-564A-9730-9492F845E026}"/>
                  </a:ext>
                </a:extLst>
              </p:cNvPr>
              <p:cNvSpPr/>
              <p:nvPr/>
            </p:nvSpPr>
            <p:spPr>
              <a:xfrm>
                <a:off x="4364489" y="284553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6" name="Freihandform 87">
                <a:extLst>
                  <a:ext uri="{FF2B5EF4-FFF2-40B4-BE49-F238E27FC236}">
                    <a16:creationId xmlns:a16="http://schemas.microsoft.com/office/drawing/2014/main" id="{2E73F423-7B95-2530-F9B7-21FA19612CF4}"/>
                  </a:ext>
                </a:extLst>
              </p:cNvPr>
              <p:cNvSpPr/>
              <p:nvPr/>
            </p:nvSpPr>
            <p:spPr>
              <a:xfrm rot="5400000">
                <a:off x="1316345" y="335781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7" name="Freihandform 80">
                <a:extLst>
                  <a:ext uri="{FF2B5EF4-FFF2-40B4-BE49-F238E27FC236}">
                    <a16:creationId xmlns:a16="http://schemas.microsoft.com/office/drawing/2014/main" id="{80445C9C-4A19-5109-A660-932BDDD3956E}"/>
                  </a:ext>
                </a:extLst>
              </p:cNvPr>
              <p:cNvSpPr/>
              <p:nvPr/>
            </p:nvSpPr>
            <p:spPr>
              <a:xfrm rot="5400000">
                <a:off x="6647087" y="3348228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8" name="Freihandform 82">
                <a:extLst>
                  <a:ext uri="{FF2B5EF4-FFF2-40B4-BE49-F238E27FC236}">
                    <a16:creationId xmlns:a16="http://schemas.microsoft.com/office/drawing/2014/main" id="{D06A85F0-C1C7-F355-8BAF-92D7804F3F5F}"/>
                  </a:ext>
                </a:extLst>
              </p:cNvPr>
              <p:cNvSpPr/>
              <p:nvPr/>
            </p:nvSpPr>
            <p:spPr>
              <a:xfrm rot="5400000">
                <a:off x="5976918" y="335241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49" name="Freihandform 83">
                <a:extLst>
                  <a:ext uri="{FF2B5EF4-FFF2-40B4-BE49-F238E27FC236}">
                    <a16:creationId xmlns:a16="http://schemas.microsoft.com/office/drawing/2014/main" id="{460FA573-17E8-2F46-551D-53ACF1250696}"/>
                  </a:ext>
                </a:extLst>
              </p:cNvPr>
              <p:cNvSpPr/>
              <p:nvPr/>
            </p:nvSpPr>
            <p:spPr>
              <a:xfrm rot="5400000">
                <a:off x="4633184" y="335781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50" name="Freihandform 83">
                <a:extLst>
                  <a:ext uri="{FF2B5EF4-FFF2-40B4-BE49-F238E27FC236}">
                    <a16:creationId xmlns:a16="http://schemas.microsoft.com/office/drawing/2014/main" id="{A850D617-D7FE-7209-F47D-6E2D34A9CCFE}"/>
                  </a:ext>
                </a:extLst>
              </p:cNvPr>
              <p:cNvSpPr/>
              <p:nvPr/>
            </p:nvSpPr>
            <p:spPr>
              <a:xfrm rot="5400000">
                <a:off x="646599" y="3353009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51" name="Freihandform 83">
                <a:extLst>
                  <a:ext uri="{FF2B5EF4-FFF2-40B4-BE49-F238E27FC236}">
                    <a16:creationId xmlns:a16="http://schemas.microsoft.com/office/drawing/2014/main" id="{B46C72AC-3F91-3ED2-8E6A-E803E7A06E47}"/>
                  </a:ext>
                </a:extLst>
              </p:cNvPr>
              <p:cNvSpPr/>
              <p:nvPr/>
            </p:nvSpPr>
            <p:spPr>
              <a:xfrm rot="5400000">
                <a:off x="5292366" y="336345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52" name="Freihandform 6">
                <a:extLst>
                  <a:ext uri="{FF2B5EF4-FFF2-40B4-BE49-F238E27FC236}">
                    <a16:creationId xmlns:a16="http://schemas.microsoft.com/office/drawing/2014/main" id="{46FFBDBC-8532-C92C-5DB6-8873DC4BA076}"/>
                  </a:ext>
                </a:extLst>
              </p:cNvPr>
              <p:cNvSpPr/>
              <p:nvPr/>
            </p:nvSpPr>
            <p:spPr>
              <a:xfrm>
                <a:off x="4068613" y="1440311"/>
                <a:ext cx="115200" cy="345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53" name="Ellipse 92">
                <a:extLst>
                  <a:ext uri="{FF2B5EF4-FFF2-40B4-BE49-F238E27FC236}">
                    <a16:creationId xmlns:a16="http://schemas.microsoft.com/office/drawing/2014/main" id="{F23A5795-5812-EBEB-23C1-CE297A2D8C94}"/>
                  </a:ext>
                </a:extLst>
              </p:cNvPr>
              <p:cNvSpPr/>
              <p:nvPr/>
            </p:nvSpPr>
            <p:spPr>
              <a:xfrm>
                <a:off x="1376735" y="2800543"/>
                <a:ext cx="137180" cy="13802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Ellipse 93">
                <a:extLst>
                  <a:ext uri="{FF2B5EF4-FFF2-40B4-BE49-F238E27FC236}">
                    <a16:creationId xmlns:a16="http://schemas.microsoft.com/office/drawing/2014/main" id="{CA548B62-F6D1-5AF7-469C-8CD0BCF7F12E}"/>
                  </a:ext>
                </a:extLst>
              </p:cNvPr>
              <p:cNvSpPr/>
              <p:nvPr/>
            </p:nvSpPr>
            <p:spPr>
              <a:xfrm>
                <a:off x="1390962" y="2968352"/>
                <a:ext cx="108725" cy="12400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5" name="Gruppieren 8">
                <a:extLst>
                  <a:ext uri="{FF2B5EF4-FFF2-40B4-BE49-F238E27FC236}">
                    <a16:creationId xmlns:a16="http://schemas.microsoft.com/office/drawing/2014/main" id="{D4F0F9F4-0601-1896-27E4-017E78F13649}"/>
                  </a:ext>
                </a:extLst>
              </p:cNvPr>
              <p:cNvGrpSpPr/>
              <p:nvPr/>
            </p:nvGrpSpPr>
            <p:grpSpPr>
              <a:xfrm>
                <a:off x="1548345" y="1702195"/>
                <a:ext cx="5499206" cy="1293498"/>
                <a:chOff x="1942568" y="3886800"/>
                <a:chExt cx="5499206" cy="1293498"/>
              </a:xfrm>
            </p:grpSpPr>
            <p:sp>
              <p:nvSpPr>
                <p:cNvPr id="156" name="Freihandform 3">
                  <a:extLst>
                    <a:ext uri="{FF2B5EF4-FFF2-40B4-BE49-F238E27FC236}">
                      <a16:creationId xmlns:a16="http://schemas.microsoft.com/office/drawing/2014/main" id="{A59026D1-63EE-0063-B7B2-9674D6ABCA09}"/>
                    </a:ext>
                  </a:extLst>
                </p:cNvPr>
                <p:cNvSpPr/>
                <p:nvPr/>
              </p:nvSpPr>
              <p:spPr>
                <a:xfrm>
                  <a:off x="1942568" y="3905898"/>
                  <a:ext cx="1843200" cy="127440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blipFill>
                  <a:blip r:embed="rId3">
                    <a:alphaModFix/>
                  </a:blip>
                  <a:tile/>
                </a:blipFill>
                <a:ln w="25400" cap="flat">
                  <a:solidFill>
                    <a:srgbClr val="813709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0" compatLnSpc="0">
                  <a:noAutofit/>
                </a:bodyPr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endParaRPr>
                </a:p>
              </p:txBody>
            </p:sp>
            <p:sp>
              <p:nvSpPr>
                <p:cNvPr id="157" name="Freihandform 3">
                  <a:extLst>
                    <a:ext uri="{FF2B5EF4-FFF2-40B4-BE49-F238E27FC236}">
                      <a16:creationId xmlns:a16="http://schemas.microsoft.com/office/drawing/2014/main" id="{4BA5069D-57E1-C713-7DA8-0B7AA793F8F7}"/>
                    </a:ext>
                  </a:extLst>
                </p:cNvPr>
                <p:cNvSpPr/>
                <p:nvPr/>
              </p:nvSpPr>
              <p:spPr>
                <a:xfrm>
                  <a:off x="5598574" y="3886800"/>
                  <a:ext cx="1843200" cy="127440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blipFill>
                  <a:blip r:embed="rId3">
                    <a:alphaModFix/>
                  </a:blip>
                  <a:tile/>
                </a:blipFill>
                <a:ln w="25400" cap="flat">
                  <a:solidFill>
                    <a:srgbClr val="813709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0" compatLnSpc="0">
                  <a:noAutofit/>
                </a:bodyPr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endParaRPr>
                </a:p>
              </p:txBody>
            </p:sp>
          </p:grpSp>
          <p:sp>
            <p:nvSpPr>
              <p:cNvPr id="158" name="Freihandform 6">
                <a:extLst>
                  <a:ext uri="{FF2B5EF4-FFF2-40B4-BE49-F238E27FC236}">
                    <a16:creationId xmlns:a16="http://schemas.microsoft.com/office/drawing/2014/main" id="{C49F9D73-DD50-0ED7-9095-B8DBC7D61F87}"/>
                  </a:ext>
                </a:extLst>
              </p:cNvPr>
              <p:cNvSpPr/>
              <p:nvPr/>
            </p:nvSpPr>
            <p:spPr>
              <a:xfrm>
                <a:off x="1569505" y="3030356"/>
                <a:ext cx="1851158" cy="4290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59" name="Gleichschenkliges Dreieck 112">
                <a:extLst>
                  <a:ext uri="{FF2B5EF4-FFF2-40B4-BE49-F238E27FC236}">
                    <a16:creationId xmlns:a16="http://schemas.microsoft.com/office/drawing/2014/main" id="{B7B777FE-F047-47C3-E377-CE3B1A253641}"/>
                  </a:ext>
                </a:extLst>
              </p:cNvPr>
              <p:cNvSpPr/>
              <p:nvPr/>
            </p:nvSpPr>
            <p:spPr>
              <a:xfrm rot="16200000">
                <a:off x="497384" y="2044644"/>
                <a:ext cx="1460408" cy="662645"/>
              </a:xfrm>
              <a:custGeom>
                <a:avLst/>
                <a:gdLst>
                  <a:gd name="connsiteX0" fmla="*/ 0 w 3835217"/>
                  <a:gd name="connsiteY0" fmla="*/ 1409820 h 1409820"/>
                  <a:gd name="connsiteX1" fmla="*/ 1917609 w 3835217"/>
                  <a:gd name="connsiteY1" fmla="*/ 0 h 1409820"/>
                  <a:gd name="connsiteX2" fmla="*/ 3835217 w 3835217"/>
                  <a:gd name="connsiteY2" fmla="*/ 1409820 h 1409820"/>
                  <a:gd name="connsiteX3" fmla="*/ 0 w 3835217"/>
                  <a:gd name="connsiteY3" fmla="*/ 1409820 h 1409820"/>
                  <a:gd name="connsiteX0" fmla="*/ 0 w 3835217"/>
                  <a:gd name="connsiteY0" fmla="*/ 4086343 h 4086343"/>
                  <a:gd name="connsiteX1" fmla="*/ 1584234 w 3835217"/>
                  <a:gd name="connsiteY1" fmla="*/ 0 h 4086343"/>
                  <a:gd name="connsiteX2" fmla="*/ 3835217 w 3835217"/>
                  <a:gd name="connsiteY2" fmla="*/ 4086343 h 4086343"/>
                  <a:gd name="connsiteX3" fmla="*/ 0 w 3835217"/>
                  <a:gd name="connsiteY3" fmla="*/ 4086343 h 4086343"/>
                  <a:gd name="connsiteX0" fmla="*/ 0 w 3349442"/>
                  <a:gd name="connsiteY0" fmla="*/ 4086343 h 4086343"/>
                  <a:gd name="connsiteX1" fmla="*/ 1584234 w 3349442"/>
                  <a:gd name="connsiteY1" fmla="*/ 0 h 4086343"/>
                  <a:gd name="connsiteX2" fmla="*/ 3349442 w 3349442"/>
                  <a:gd name="connsiteY2" fmla="*/ 118 h 4086343"/>
                  <a:gd name="connsiteX3" fmla="*/ 0 w 3349442"/>
                  <a:gd name="connsiteY3" fmla="*/ 4086343 h 4086343"/>
                  <a:gd name="connsiteX0" fmla="*/ 6442 w 1765208"/>
                  <a:gd name="connsiteY0" fmla="*/ 362072 h 362072"/>
                  <a:gd name="connsiteX1" fmla="*/ 0 w 1765208"/>
                  <a:gd name="connsiteY1" fmla="*/ 0 h 362072"/>
                  <a:gd name="connsiteX2" fmla="*/ 1765208 w 1765208"/>
                  <a:gd name="connsiteY2" fmla="*/ 118 h 362072"/>
                  <a:gd name="connsiteX3" fmla="*/ 6442 w 1765208"/>
                  <a:gd name="connsiteY3" fmla="*/ 362072 h 362072"/>
                  <a:gd name="connsiteX0" fmla="*/ 6442 w 1498508"/>
                  <a:gd name="connsiteY0" fmla="*/ 362072 h 362072"/>
                  <a:gd name="connsiteX1" fmla="*/ 0 w 1498508"/>
                  <a:gd name="connsiteY1" fmla="*/ 0 h 362072"/>
                  <a:gd name="connsiteX2" fmla="*/ 1498508 w 1498508"/>
                  <a:gd name="connsiteY2" fmla="*/ 333493 h 362072"/>
                  <a:gd name="connsiteX3" fmla="*/ 6442 w 1498508"/>
                  <a:gd name="connsiteY3" fmla="*/ 362072 h 362072"/>
                  <a:gd name="connsiteX0" fmla="*/ 6442 w 1460408"/>
                  <a:gd name="connsiteY0" fmla="*/ 362072 h 362072"/>
                  <a:gd name="connsiteX1" fmla="*/ 0 w 1460408"/>
                  <a:gd name="connsiteY1" fmla="*/ 0 h 362072"/>
                  <a:gd name="connsiteX2" fmla="*/ 1460408 w 1460408"/>
                  <a:gd name="connsiteY2" fmla="*/ 362068 h 362072"/>
                  <a:gd name="connsiteX3" fmla="*/ 6442 w 1460408"/>
                  <a:gd name="connsiteY3" fmla="*/ 362072 h 362072"/>
                  <a:gd name="connsiteX0" fmla="*/ 6442 w 1460408"/>
                  <a:gd name="connsiteY0" fmla="*/ 466847 h 466847"/>
                  <a:gd name="connsiteX1" fmla="*/ 0 w 1460408"/>
                  <a:gd name="connsiteY1" fmla="*/ 0 h 466847"/>
                  <a:gd name="connsiteX2" fmla="*/ 1460408 w 1460408"/>
                  <a:gd name="connsiteY2" fmla="*/ 466843 h 466847"/>
                  <a:gd name="connsiteX3" fmla="*/ 6442 w 1460408"/>
                  <a:gd name="connsiteY3" fmla="*/ 466847 h 4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408" h="466847">
                    <a:moveTo>
                      <a:pt x="6442" y="466847"/>
                    </a:moveTo>
                    <a:cubicBezTo>
                      <a:pt x="4295" y="311231"/>
                      <a:pt x="2147" y="155616"/>
                      <a:pt x="0" y="0"/>
                    </a:cubicBezTo>
                    <a:lnTo>
                      <a:pt x="1460408" y="466843"/>
                    </a:lnTo>
                    <a:lnTo>
                      <a:pt x="6442" y="466847"/>
                    </a:lnTo>
                    <a:close/>
                  </a:path>
                </a:pathLst>
              </a:custGeom>
              <a:solidFill>
                <a:schemeClr val="accent1">
                  <a:alpha val="37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Gleichschenkliges Dreieck 112">
                <a:extLst>
                  <a:ext uri="{FF2B5EF4-FFF2-40B4-BE49-F238E27FC236}">
                    <a16:creationId xmlns:a16="http://schemas.microsoft.com/office/drawing/2014/main" id="{992EC87F-F126-4A00-06F6-9C4CDC909CB9}"/>
                  </a:ext>
                </a:extLst>
              </p:cNvPr>
              <p:cNvSpPr/>
              <p:nvPr/>
            </p:nvSpPr>
            <p:spPr>
              <a:xfrm rot="16200000">
                <a:off x="4169127" y="1931510"/>
                <a:ext cx="1460408" cy="657666"/>
              </a:xfrm>
              <a:custGeom>
                <a:avLst/>
                <a:gdLst>
                  <a:gd name="connsiteX0" fmla="*/ 0 w 3835217"/>
                  <a:gd name="connsiteY0" fmla="*/ 1409820 h 1409820"/>
                  <a:gd name="connsiteX1" fmla="*/ 1917609 w 3835217"/>
                  <a:gd name="connsiteY1" fmla="*/ 0 h 1409820"/>
                  <a:gd name="connsiteX2" fmla="*/ 3835217 w 3835217"/>
                  <a:gd name="connsiteY2" fmla="*/ 1409820 h 1409820"/>
                  <a:gd name="connsiteX3" fmla="*/ 0 w 3835217"/>
                  <a:gd name="connsiteY3" fmla="*/ 1409820 h 1409820"/>
                  <a:gd name="connsiteX0" fmla="*/ 0 w 3835217"/>
                  <a:gd name="connsiteY0" fmla="*/ 4086343 h 4086343"/>
                  <a:gd name="connsiteX1" fmla="*/ 1584234 w 3835217"/>
                  <a:gd name="connsiteY1" fmla="*/ 0 h 4086343"/>
                  <a:gd name="connsiteX2" fmla="*/ 3835217 w 3835217"/>
                  <a:gd name="connsiteY2" fmla="*/ 4086343 h 4086343"/>
                  <a:gd name="connsiteX3" fmla="*/ 0 w 3835217"/>
                  <a:gd name="connsiteY3" fmla="*/ 4086343 h 4086343"/>
                  <a:gd name="connsiteX0" fmla="*/ 0 w 3349442"/>
                  <a:gd name="connsiteY0" fmla="*/ 4086343 h 4086343"/>
                  <a:gd name="connsiteX1" fmla="*/ 1584234 w 3349442"/>
                  <a:gd name="connsiteY1" fmla="*/ 0 h 4086343"/>
                  <a:gd name="connsiteX2" fmla="*/ 3349442 w 3349442"/>
                  <a:gd name="connsiteY2" fmla="*/ 118 h 4086343"/>
                  <a:gd name="connsiteX3" fmla="*/ 0 w 3349442"/>
                  <a:gd name="connsiteY3" fmla="*/ 4086343 h 4086343"/>
                  <a:gd name="connsiteX0" fmla="*/ 6442 w 1765208"/>
                  <a:gd name="connsiteY0" fmla="*/ 362072 h 362072"/>
                  <a:gd name="connsiteX1" fmla="*/ 0 w 1765208"/>
                  <a:gd name="connsiteY1" fmla="*/ 0 h 362072"/>
                  <a:gd name="connsiteX2" fmla="*/ 1765208 w 1765208"/>
                  <a:gd name="connsiteY2" fmla="*/ 118 h 362072"/>
                  <a:gd name="connsiteX3" fmla="*/ 6442 w 1765208"/>
                  <a:gd name="connsiteY3" fmla="*/ 362072 h 362072"/>
                  <a:gd name="connsiteX0" fmla="*/ 6442 w 1498508"/>
                  <a:gd name="connsiteY0" fmla="*/ 362072 h 362072"/>
                  <a:gd name="connsiteX1" fmla="*/ 0 w 1498508"/>
                  <a:gd name="connsiteY1" fmla="*/ 0 h 362072"/>
                  <a:gd name="connsiteX2" fmla="*/ 1498508 w 1498508"/>
                  <a:gd name="connsiteY2" fmla="*/ 333493 h 362072"/>
                  <a:gd name="connsiteX3" fmla="*/ 6442 w 1498508"/>
                  <a:gd name="connsiteY3" fmla="*/ 362072 h 362072"/>
                  <a:gd name="connsiteX0" fmla="*/ 6442 w 1460408"/>
                  <a:gd name="connsiteY0" fmla="*/ 362072 h 362072"/>
                  <a:gd name="connsiteX1" fmla="*/ 0 w 1460408"/>
                  <a:gd name="connsiteY1" fmla="*/ 0 h 362072"/>
                  <a:gd name="connsiteX2" fmla="*/ 1460408 w 1460408"/>
                  <a:gd name="connsiteY2" fmla="*/ 362068 h 362072"/>
                  <a:gd name="connsiteX3" fmla="*/ 6442 w 1460408"/>
                  <a:gd name="connsiteY3" fmla="*/ 362072 h 362072"/>
                  <a:gd name="connsiteX0" fmla="*/ 6442 w 1460408"/>
                  <a:gd name="connsiteY0" fmla="*/ 466847 h 466847"/>
                  <a:gd name="connsiteX1" fmla="*/ 0 w 1460408"/>
                  <a:gd name="connsiteY1" fmla="*/ 0 h 466847"/>
                  <a:gd name="connsiteX2" fmla="*/ 1460408 w 1460408"/>
                  <a:gd name="connsiteY2" fmla="*/ 466843 h 466847"/>
                  <a:gd name="connsiteX3" fmla="*/ 6442 w 1460408"/>
                  <a:gd name="connsiteY3" fmla="*/ 466847 h 4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408" h="466847">
                    <a:moveTo>
                      <a:pt x="6442" y="466847"/>
                    </a:moveTo>
                    <a:cubicBezTo>
                      <a:pt x="4295" y="311231"/>
                      <a:pt x="2147" y="155616"/>
                      <a:pt x="0" y="0"/>
                    </a:cubicBezTo>
                    <a:lnTo>
                      <a:pt x="1460408" y="466843"/>
                    </a:lnTo>
                    <a:lnTo>
                      <a:pt x="6442" y="466847"/>
                    </a:lnTo>
                    <a:close/>
                  </a:path>
                </a:pathLst>
              </a:custGeom>
              <a:solidFill>
                <a:schemeClr val="accent1">
                  <a:alpha val="37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Gleichschenkliges Dreieck 112">
                <a:extLst>
                  <a:ext uri="{FF2B5EF4-FFF2-40B4-BE49-F238E27FC236}">
                    <a16:creationId xmlns:a16="http://schemas.microsoft.com/office/drawing/2014/main" id="{048D3D02-F796-5C79-FCF9-6011517C64E3}"/>
                  </a:ext>
                </a:extLst>
              </p:cNvPr>
              <p:cNvSpPr/>
              <p:nvPr/>
            </p:nvSpPr>
            <p:spPr>
              <a:xfrm rot="16200000">
                <a:off x="2723401" y="1991411"/>
                <a:ext cx="1765208" cy="362072"/>
              </a:xfrm>
              <a:custGeom>
                <a:avLst/>
                <a:gdLst>
                  <a:gd name="connsiteX0" fmla="*/ 0 w 3835217"/>
                  <a:gd name="connsiteY0" fmla="*/ 1409820 h 1409820"/>
                  <a:gd name="connsiteX1" fmla="*/ 1917609 w 3835217"/>
                  <a:gd name="connsiteY1" fmla="*/ 0 h 1409820"/>
                  <a:gd name="connsiteX2" fmla="*/ 3835217 w 3835217"/>
                  <a:gd name="connsiteY2" fmla="*/ 1409820 h 1409820"/>
                  <a:gd name="connsiteX3" fmla="*/ 0 w 3835217"/>
                  <a:gd name="connsiteY3" fmla="*/ 1409820 h 1409820"/>
                  <a:gd name="connsiteX0" fmla="*/ 0 w 3835217"/>
                  <a:gd name="connsiteY0" fmla="*/ 4086343 h 4086343"/>
                  <a:gd name="connsiteX1" fmla="*/ 1584234 w 3835217"/>
                  <a:gd name="connsiteY1" fmla="*/ 0 h 4086343"/>
                  <a:gd name="connsiteX2" fmla="*/ 3835217 w 3835217"/>
                  <a:gd name="connsiteY2" fmla="*/ 4086343 h 4086343"/>
                  <a:gd name="connsiteX3" fmla="*/ 0 w 3835217"/>
                  <a:gd name="connsiteY3" fmla="*/ 4086343 h 4086343"/>
                  <a:gd name="connsiteX0" fmla="*/ 0 w 3349442"/>
                  <a:gd name="connsiteY0" fmla="*/ 4086343 h 4086343"/>
                  <a:gd name="connsiteX1" fmla="*/ 1584234 w 3349442"/>
                  <a:gd name="connsiteY1" fmla="*/ 0 h 4086343"/>
                  <a:gd name="connsiteX2" fmla="*/ 3349442 w 3349442"/>
                  <a:gd name="connsiteY2" fmla="*/ 118 h 4086343"/>
                  <a:gd name="connsiteX3" fmla="*/ 0 w 3349442"/>
                  <a:gd name="connsiteY3" fmla="*/ 4086343 h 4086343"/>
                  <a:gd name="connsiteX0" fmla="*/ 6442 w 1765208"/>
                  <a:gd name="connsiteY0" fmla="*/ 362072 h 362072"/>
                  <a:gd name="connsiteX1" fmla="*/ 0 w 1765208"/>
                  <a:gd name="connsiteY1" fmla="*/ 0 h 362072"/>
                  <a:gd name="connsiteX2" fmla="*/ 1765208 w 1765208"/>
                  <a:gd name="connsiteY2" fmla="*/ 118 h 362072"/>
                  <a:gd name="connsiteX3" fmla="*/ 6442 w 1765208"/>
                  <a:gd name="connsiteY3" fmla="*/ 362072 h 36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5208" h="362072">
                    <a:moveTo>
                      <a:pt x="6442" y="362072"/>
                    </a:moveTo>
                    <a:lnTo>
                      <a:pt x="0" y="0"/>
                    </a:lnTo>
                    <a:lnTo>
                      <a:pt x="1765208" y="118"/>
                    </a:lnTo>
                    <a:lnTo>
                      <a:pt x="6442" y="362072"/>
                    </a:lnTo>
                    <a:close/>
                  </a:path>
                </a:pathLst>
              </a:custGeom>
              <a:solidFill>
                <a:schemeClr val="accent1">
                  <a:alpha val="37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Gleichschenkliges Dreieck 112">
                <a:extLst>
                  <a:ext uri="{FF2B5EF4-FFF2-40B4-BE49-F238E27FC236}">
                    <a16:creationId xmlns:a16="http://schemas.microsoft.com/office/drawing/2014/main" id="{E5699F1E-036F-E83D-3DED-EF4198D12864}"/>
                  </a:ext>
                </a:extLst>
              </p:cNvPr>
              <p:cNvSpPr/>
              <p:nvPr/>
            </p:nvSpPr>
            <p:spPr>
              <a:xfrm rot="16200000">
                <a:off x="6375101" y="2028719"/>
                <a:ext cx="1765208" cy="362072"/>
              </a:xfrm>
              <a:custGeom>
                <a:avLst/>
                <a:gdLst>
                  <a:gd name="connsiteX0" fmla="*/ 0 w 3835217"/>
                  <a:gd name="connsiteY0" fmla="*/ 1409820 h 1409820"/>
                  <a:gd name="connsiteX1" fmla="*/ 1917609 w 3835217"/>
                  <a:gd name="connsiteY1" fmla="*/ 0 h 1409820"/>
                  <a:gd name="connsiteX2" fmla="*/ 3835217 w 3835217"/>
                  <a:gd name="connsiteY2" fmla="*/ 1409820 h 1409820"/>
                  <a:gd name="connsiteX3" fmla="*/ 0 w 3835217"/>
                  <a:gd name="connsiteY3" fmla="*/ 1409820 h 1409820"/>
                  <a:gd name="connsiteX0" fmla="*/ 0 w 3835217"/>
                  <a:gd name="connsiteY0" fmla="*/ 4086343 h 4086343"/>
                  <a:gd name="connsiteX1" fmla="*/ 1584234 w 3835217"/>
                  <a:gd name="connsiteY1" fmla="*/ 0 h 4086343"/>
                  <a:gd name="connsiteX2" fmla="*/ 3835217 w 3835217"/>
                  <a:gd name="connsiteY2" fmla="*/ 4086343 h 4086343"/>
                  <a:gd name="connsiteX3" fmla="*/ 0 w 3835217"/>
                  <a:gd name="connsiteY3" fmla="*/ 4086343 h 4086343"/>
                  <a:gd name="connsiteX0" fmla="*/ 0 w 3349442"/>
                  <a:gd name="connsiteY0" fmla="*/ 4086343 h 4086343"/>
                  <a:gd name="connsiteX1" fmla="*/ 1584234 w 3349442"/>
                  <a:gd name="connsiteY1" fmla="*/ 0 h 4086343"/>
                  <a:gd name="connsiteX2" fmla="*/ 3349442 w 3349442"/>
                  <a:gd name="connsiteY2" fmla="*/ 118 h 4086343"/>
                  <a:gd name="connsiteX3" fmla="*/ 0 w 3349442"/>
                  <a:gd name="connsiteY3" fmla="*/ 4086343 h 4086343"/>
                  <a:gd name="connsiteX0" fmla="*/ 6442 w 1765208"/>
                  <a:gd name="connsiteY0" fmla="*/ 362072 h 362072"/>
                  <a:gd name="connsiteX1" fmla="*/ 0 w 1765208"/>
                  <a:gd name="connsiteY1" fmla="*/ 0 h 362072"/>
                  <a:gd name="connsiteX2" fmla="*/ 1765208 w 1765208"/>
                  <a:gd name="connsiteY2" fmla="*/ 118 h 362072"/>
                  <a:gd name="connsiteX3" fmla="*/ 6442 w 1765208"/>
                  <a:gd name="connsiteY3" fmla="*/ 362072 h 36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5208" h="362072">
                    <a:moveTo>
                      <a:pt x="6442" y="362072"/>
                    </a:moveTo>
                    <a:lnTo>
                      <a:pt x="0" y="0"/>
                    </a:lnTo>
                    <a:lnTo>
                      <a:pt x="1765208" y="118"/>
                    </a:lnTo>
                    <a:lnTo>
                      <a:pt x="6442" y="362072"/>
                    </a:lnTo>
                    <a:close/>
                  </a:path>
                </a:pathLst>
              </a:custGeom>
              <a:solidFill>
                <a:schemeClr val="accent1">
                  <a:alpha val="37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Freihandform 87">
                <a:extLst>
                  <a:ext uri="{FF2B5EF4-FFF2-40B4-BE49-F238E27FC236}">
                    <a16:creationId xmlns:a16="http://schemas.microsoft.com/office/drawing/2014/main" id="{DF0D30D2-CFED-4DF1-8E68-F141F775AEDB}"/>
                  </a:ext>
                </a:extLst>
              </p:cNvPr>
              <p:cNvSpPr/>
              <p:nvPr/>
            </p:nvSpPr>
            <p:spPr>
              <a:xfrm rot="5400000">
                <a:off x="1968334" y="3358758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64" name="Freihandform 87">
                <a:extLst>
                  <a:ext uri="{FF2B5EF4-FFF2-40B4-BE49-F238E27FC236}">
                    <a16:creationId xmlns:a16="http://schemas.microsoft.com/office/drawing/2014/main" id="{8D507E40-E100-E0A6-17A5-29ECA718A65D}"/>
                  </a:ext>
                </a:extLst>
              </p:cNvPr>
              <p:cNvSpPr/>
              <p:nvPr/>
            </p:nvSpPr>
            <p:spPr>
              <a:xfrm rot="5400000">
                <a:off x="2635717" y="3370736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65" name="Freihandform 87">
                <a:extLst>
                  <a:ext uri="{FF2B5EF4-FFF2-40B4-BE49-F238E27FC236}">
                    <a16:creationId xmlns:a16="http://schemas.microsoft.com/office/drawing/2014/main" id="{D6B4B48C-FD20-6F9F-8FC1-D991DDA651EB}"/>
                  </a:ext>
                </a:extLst>
              </p:cNvPr>
              <p:cNvSpPr/>
              <p:nvPr/>
            </p:nvSpPr>
            <p:spPr>
              <a:xfrm rot="5400000">
                <a:off x="3300351" y="337073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66" name="Freihandform 87">
                <a:extLst>
                  <a:ext uri="{FF2B5EF4-FFF2-40B4-BE49-F238E27FC236}">
                    <a16:creationId xmlns:a16="http://schemas.microsoft.com/office/drawing/2014/main" id="{FC0A6B39-F5CD-CBB0-9421-FE8408C9D650}"/>
                  </a:ext>
                </a:extLst>
              </p:cNvPr>
              <p:cNvSpPr/>
              <p:nvPr/>
            </p:nvSpPr>
            <p:spPr>
              <a:xfrm rot="5400000">
                <a:off x="3951723" y="3365378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67" name="Freihandform 129">
                <a:extLst>
                  <a:ext uri="{FF2B5EF4-FFF2-40B4-BE49-F238E27FC236}">
                    <a16:creationId xmlns:a16="http://schemas.microsoft.com/office/drawing/2014/main" id="{1546FE6E-C46F-2416-0905-F4F9761E5E0A}"/>
                  </a:ext>
                </a:extLst>
              </p:cNvPr>
              <p:cNvSpPr/>
              <p:nvPr/>
            </p:nvSpPr>
            <p:spPr>
              <a:xfrm>
                <a:off x="1630404" y="1727213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68" name="Freihandform 115">
                <a:extLst>
                  <a:ext uri="{FF2B5EF4-FFF2-40B4-BE49-F238E27FC236}">
                    <a16:creationId xmlns:a16="http://schemas.microsoft.com/office/drawing/2014/main" id="{698F0BFC-5229-0D89-BA17-7F200C025D33}"/>
                  </a:ext>
                </a:extLst>
              </p:cNvPr>
              <p:cNvSpPr/>
              <p:nvPr/>
            </p:nvSpPr>
            <p:spPr>
              <a:xfrm>
                <a:off x="2060983" y="173254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69" name="Freihandform 92">
                <a:extLst>
                  <a:ext uri="{FF2B5EF4-FFF2-40B4-BE49-F238E27FC236}">
                    <a16:creationId xmlns:a16="http://schemas.microsoft.com/office/drawing/2014/main" id="{8A3E65AD-6D2D-26D8-5F0A-03A118E42934}"/>
                  </a:ext>
                </a:extLst>
              </p:cNvPr>
              <p:cNvSpPr/>
              <p:nvPr/>
            </p:nvSpPr>
            <p:spPr>
              <a:xfrm>
                <a:off x="1621747" y="2370937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0" name="Freihandform 120">
                <a:extLst>
                  <a:ext uri="{FF2B5EF4-FFF2-40B4-BE49-F238E27FC236}">
                    <a16:creationId xmlns:a16="http://schemas.microsoft.com/office/drawing/2014/main" id="{6E62F36F-B20E-7869-80CB-7328AC7A5EB2}"/>
                  </a:ext>
                </a:extLst>
              </p:cNvPr>
              <p:cNvSpPr/>
              <p:nvPr/>
            </p:nvSpPr>
            <p:spPr>
              <a:xfrm>
                <a:off x="2060983" y="239586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1" name="Freihandform 125">
                <a:extLst>
                  <a:ext uri="{FF2B5EF4-FFF2-40B4-BE49-F238E27FC236}">
                    <a16:creationId xmlns:a16="http://schemas.microsoft.com/office/drawing/2014/main" id="{E28EBEB7-B833-BC63-57A0-1051C777C2BF}"/>
                  </a:ext>
                </a:extLst>
              </p:cNvPr>
              <p:cNvSpPr/>
              <p:nvPr/>
            </p:nvSpPr>
            <p:spPr>
              <a:xfrm>
                <a:off x="2919541" y="1716700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2" name="Freihandform 87">
                <a:extLst>
                  <a:ext uri="{FF2B5EF4-FFF2-40B4-BE49-F238E27FC236}">
                    <a16:creationId xmlns:a16="http://schemas.microsoft.com/office/drawing/2014/main" id="{12F920B2-E826-0868-14E4-7484188D0AE1}"/>
                  </a:ext>
                </a:extLst>
              </p:cNvPr>
              <p:cNvSpPr/>
              <p:nvPr/>
            </p:nvSpPr>
            <p:spPr>
              <a:xfrm>
                <a:off x="2487606" y="239586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3" name="Freihandform 87">
                <a:extLst>
                  <a:ext uri="{FF2B5EF4-FFF2-40B4-BE49-F238E27FC236}">
                    <a16:creationId xmlns:a16="http://schemas.microsoft.com/office/drawing/2014/main" id="{61131161-5D1B-99A4-02C7-B3BC1A3B3097}"/>
                  </a:ext>
                </a:extLst>
              </p:cNvPr>
              <p:cNvSpPr/>
              <p:nvPr/>
            </p:nvSpPr>
            <p:spPr>
              <a:xfrm>
                <a:off x="6565471" y="2322124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4" name="Freihandform 87">
                <a:extLst>
                  <a:ext uri="{FF2B5EF4-FFF2-40B4-BE49-F238E27FC236}">
                    <a16:creationId xmlns:a16="http://schemas.microsoft.com/office/drawing/2014/main" id="{8AF0D2E2-3FAD-3D79-9443-42C8BC165429}"/>
                  </a:ext>
                </a:extLst>
              </p:cNvPr>
              <p:cNvSpPr/>
              <p:nvPr/>
            </p:nvSpPr>
            <p:spPr>
              <a:xfrm>
                <a:off x="2488708" y="172721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5" name="Freihandform 87">
                <a:extLst>
                  <a:ext uri="{FF2B5EF4-FFF2-40B4-BE49-F238E27FC236}">
                    <a16:creationId xmlns:a16="http://schemas.microsoft.com/office/drawing/2014/main" id="{71CF4DED-B483-39AA-9E27-24DFACD967C0}"/>
                  </a:ext>
                </a:extLst>
              </p:cNvPr>
              <p:cNvSpPr/>
              <p:nvPr/>
            </p:nvSpPr>
            <p:spPr>
              <a:xfrm>
                <a:off x="5242128" y="1668308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6" name="Freihandform 87">
                <a:extLst>
                  <a:ext uri="{FF2B5EF4-FFF2-40B4-BE49-F238E27FC236}">
                    <a16:creationId xmlns:a16="http://schemas.microsoft.com/office/drawing/2014/main" id="{B224DD6E-18EC-0452-2A15-CA38AE027B85}"/>
                  </a:ext>
                </a:extLst>
              </p:cNvPr>
              <p:cNvSpPr/>
              <p:nvPr/>
            </p:nvSpPr>
            <p:spPr>
              <a:xfrm>
                <a:off x="5688772" y="1677609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7" name="Freihandform 87">
                <a:extLst>
                  <a:ext uri="{FF2B5EF4-FFF2-40B4-BE49-F238E27FC236}">
                    <a16:creationId xmlns:a16="http://schemas.microsoft.com/office/drawing/2014/main" id="{02C0AAEB-AAF4-B6AB-88DC-92A80B9C98FF}"/>
                  </a:ext>
                </a:extLst>
              </p:cNvPr>
              <p:cNvSpPr/>
              <p:nvPr/>
            </p:nvSpPr>
            <p:spPr>
              <a:xfrm>
                <a:off x="6123418" y="1677610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8" name="Freihandform 87">
                <a:extLst>
                  <a:ext uri="{FF2B5EF4-FFF2-40B4-BE49-F238E27FC236}">
                    <a16:creationId xmlns:a16="http://schemas.microsoft.com/office/drawing/2014/main" id="{57B50D09-9D39-8343-B8D9-F9C338719390}"/>
                  </a:ext>
                </a:extLst>
              </p:cNvPr>
              <p:cNvSpPr/>
              <p:nvPr/>
            </p:nvSpPr>
            <p:spPr>
              <a:xfrm>
                <a:off x="6579450" y="1664473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79" name="Freihandform 87">
                <a:extLst>
                  <a:ext uri="{FF2B5EF4-FFF2-40B4-BE49-F238E27FC236}">
                    <a16:creationId xmlns:a16="http://schemas.microsoft.com/office/drawing/2014/main" id="{B6B94C4F-4695-43FD-DD21-9FFADD78E74C}"/>
                  </a:ext>
                </a:extLst>
              </p:cNvPr>
              <p:cNvSpPr/>
              <p:nvPr/>
            </p:nvSpPr>
            <p:spPr>
              <a:xfrm>
                <a:off x="2929958" y="2367229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80" name="Freihandform 87">
                <a:extLst>
                  <a:ext uri="{FF2B5EF4-FFF2-40B4-BE49-F238E27FC236}">
                    <a16:creationId xmlns:a16="http://schemas.microsoft.com/office/drawing/2014/main" id="{90693A8E-4174-2594-C775-DC82C6CC0B43}"/>
                  </a:ext>
                </a:extLst>
              </p:cNvPr>
              <p:cNvSpPr/>
              <p:nvPr/>
            </p:nvSpPr>
            <p:spPr>
              <a:xfrm>
                <a:off x="6131023" y="2322125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81" name="Freihandform 87">
                <a:extLst>
                  <a:ext uri="{FF2B5EF4-FFF2-40B4-BE49-F238E27FC236}">
                    <a16:creationId xmlns:a16="http://schemas.microsoft.com/office/drawing/2014/main" id="{0CDAA482-2089-0DEC-0042-15732B16E761}"/>
                  </a:ext>
                </a:extLst>
              </p:cNvPr>
              <p:cNvSpPr/>
              <p:nvPr/>
            </p:nvSpPr>
            <p:spPr>
              <a:xfrm>
                <a:off x="5688771" y="2341027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82" name="Freihandform 87">
                <a:extLst>
                  <a:ext uri="{FF2B5EF4-FFF2-40B4-BE49-F238E27FC236}">
                    <a16:creationId xmlns:a16="http://schemas.microsoft.com/office/drawing/2014/main" id="{C859AA38-9EDC-B222-5E74-2BD13D5507EF}"/>
                  </a:ext>
                </a:extLst>
              </p:cNvPr>
              <p:cNvSpPr/>
              <p:nvPr/>
            </p:nvSpPr>
            <p:spPr>
              <a:xfrm>
                <a:off x="5260820" y="2328140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83" name="Freihandform 6">
                <a:extLst>
                  <a:ext uri="{FF2B5EF4-FFF2-40B4-BE49-F238E27FC236}">
                    <a16:creationId xmlns:a16="http://schemas.microsoft.com/office/drawing/2014/main" id="{54B2E553-43EC-C07E-79B9-401DA122B718}"/>
                  </a:ext>
                </a:extLst>
              </p:cNvPr>
              <p:cNvSpPr/>
              <p:nvPr/>
            </p:nvSpPr>
            <p:spPr>
              <a:xfrm>
                <a:off x="7800612" y="1230312"/>
                <a:ext cx="115200" cy="345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84" name="Ellipse 4">
                <a:extLst>
                  <a:ext uri="{FF2B5EF4-FFF2-40B4-BE49-F238E27FC236}">
                    <a16:creationId xmlns:a16="http://schemas.microsoft.com/office/drawing/2014/main" id="{C18B2E96-7148-CD2B-E0BB-6C0231F31CB6}"/>
                  </a:ext>
                </a:extLst>
              </p:cNvPr>
              <p:cNvSpPr/>
              <p:nvPr/>
            </p:nvSpPr>
            <p:spPr>
              <a:xfrm>
                <a:off x="7081895" y="2827771"/>
                <a:ext cx="206790" cy="2216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Freihandform 80">
                <a:extLst>
                  <a:ext uri="{FF2B5EF4-FFF2-40B4-BE49-F238E27FC236}">
                    <a16:creationId xmlns:a16="http://schemas.microsoft.com/office/drawing/2014/main" id="{5CD6F5A6-E007-292A-2BAC-063987F2F9B3}"/>
                  </a:ext>
                </a:extLst>
              </p:cNvPr>
              <p:cNvSpPr/>
              <p:nvPr/>
            </p:nvSpPr>
            <p:spPr>
              <a:xfrm rot="5400000">
                <a:off x="7710224" y="2372263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86" name="Freihandform 80">
                <a:extLst>
                  <a:ext uri="{FF2B5EF4-FFF2-40B4-BE49-F238E27FC236}">
                    <a16:creationId xmlns:a16="http://schemas.microsoft.com/office/drawing/2014/main" id="{4B82D320-FA6D-F843-CF31-1AB063A6392B}"/>
                  </a:ext>
                </a:extLst>
              </p:cNvPr>
              <p:cNvSpPr/>
              <p:nvPr/>
            </p:nvSpPr>
            <p:spPr>
              <a:xfrm rot="5400000">
                <a:off x="7710088" y="1931184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87" name="Freihandform 80">
                <a:extLst>
                  <a:ext uri="{FF2B5EF4-FFF2-40B4-BE49-F238E27FC236}">
                    <a16:creationId xmlns:a16="http://schemas.microsoft.com/office/drawing/2014/main" id="{44C11862-B273-7338-2317-2075B68F9AEE}"/>
                  </a:ext>
                </a:extLst>
              </p:cNvPr>
              <p:cNvSpPr/>
              <p:nvPr/>
            </p:nvSpPr>
            <p:spPr>
              <a:xfrm rot="5400000">
                <a:off x="7690828" y="1493046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</p:grpSp>
        <p:sp>
          <p:nvSpPr>
            <p:cNvPr id="255" name="Ellipse 5">
              <a:extLst>
                <a:ext uri="{FF2B5EF4-FFF2-40B4-BE49-F238E27FC236}">
                  <a16:creationId xmlns:a16="http://schemas.microsoft.com/office/drawing/2014/main" id="{99F24FBA-E4A1-937A-79AD-A29F0DFA9F51}"/>
                </a:ext>
              </a:extLst>
            </p:cNvPr>
            <p:cNvSpPr/>
            <p:nvPr/>
          </p:nvSpPr>
          <p:spPr>
            <a:xfrm>
              <a:off x="5212362" y="2922727"/>
              <a:ext cx="1224890" cy="1160371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dirty="0">
                  <a:solidFill>
                    <a:schemeClr val="tx1"/>
                  </a:solidFill>
                </a:rPr>
                <a:t>Verschattung durch Baum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92493DAA-8C9F-8D92-A46C-55AB5B465027}"/>
              </a:ext>
            </a:extLst>
          </p:cNvPr>
          <p:cNvSpPr txBox="1"/>
          <p:nvPr/>
        </p:nvSpPr>
        <p:spPr>
          <a:xfrm>
            <a:off x="6826892" y="6380238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420 </a:t>
            </a:r>
            <a:r>
              <a:rPr lang="de-DE" sz="1200" dirty="0" err="1"/>
              <a:t>Wp</a:t>
            </a:r>
            <a:r>
              <a:rPr lang="de-DE" sz="1200" dirty="0"/>
              <a:t>/Modul</a:t>
            </a:r>
            <a:endParaRPr lang="en-US" sz="1200" dirty="0"/>
          </a:p>
        </p:txBody>
      </p:sp>
      <p:pic>
        <p:nvPicPr>
          <p:cNvPr id="1026" name="Picture 2" descr="Nordpfeil – Wikipedia">
            <a:extLst>
              <a:ext uri="{FF2B5EF4-FFF2-40B4-BE49-F238E27FC236}">
                <a16:creationId xmlns:a16="http://schemas.microsoft.com/office/drawing/2014/main" id="{2DE9282F-4115-C756-31D7-0642070D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0" y="1586136"/>
            <a:ext cx="533781" cy="8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6282CD4F-035A-0DE4-494D-7A5047ABF2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476"/>
          <a:stretch/>
        </p:blipFill>
        <p:spPr>
          <a:xfrm>
            <a:off x="3069441" y="5579694"/>
            <a:ext cx="1893128" cy="1278306"/>
          </a:xfrm>
          <a:prstGeom prst="rect">
            <a:avLst/>
          </a:prstGeom>
        </p:spPr>
      </p:pic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E21CE7E-A5A6-F586-9948-9D53A3713174}"/>
              </a:ext>
            </a:extLst>
          </p:cNvPr>
          <p:cNvGrpSpPr/>
          <p:nvPr/>
        </p:nvGrpSpPr>
        <p:grpSpPr>
          <a:xfrm rot="-900000">
            <a:off x="989417" y="4155846"/>
            <a:ext cx="5225404" cy="1982276"/>
            <a:chOff x="645303" y="4059121"/>
            <a:chExt cx="5225404" cy="1982276"/>
          </a:xfrm>
        </p:grpSpPr>
        <p:grpSp>
          <p:nvGrpSpPr>
            <p:cNvPr id="189" name="Gruppieren 2">
              <a:extLst>
                <a:ext uri="{FF2B5EF4-FFF2-40B4-BE49-F238E27FC236}">
                  <a16:creationId xmlns:a16="http://schemas.microsoft.com/office/drawing/2014/main" id="{A091A98C-104A-2E15-1D79-6D1EBEB9A06C}"/>
                </a:ext>
              </a:extLst>
            </p:cNvPr>
            <p:cNvGrpSpPr/>
            <p:nvPr/>
          </p:nvGrpSpPr>
          <p:grpSpPr>
            <a:xfrm>
              <a:off x="645303" y="4088658"/>
              <a:ext cx="2617708" cy="1662760"/>
              <a:chOff x="2230130" y="1711361"/>
              <a:chExt cx="3927600" cy="2494800"/>
            </a:xfrm>
          </p:grpSpPr>
          <p:sp>
            <p:nvSpPr>
              <p:cNvPr id="190" name="Freihandform 3">
                <a:extLst>
                  <a:ext uri="{FF2B5EF4-FFF2-40B4-BE49-F238E27FC236}">
                    <a16:creationId xmlns:a16="http://schemas.microsoft.com/office/drawing/2014/main" id="{044DE417-8F94-DEDF-A6F8-4CED47725C8D}"/>
                  </a:ext>
                </a:extLst>
              </p:cNvPr>
              <p:cNvSpPr/>
              <p:nvPr/>
            </p:nvSpPr>
            <p:spPr>
              <a:xfrm>
                <a:off x="2230130" y="1786961"/>
                <a:ext cx="3927600" cy="2419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tile/>
              </a:blipFill>
              <a:ln w="0" cap="flat">
                <a:solidFill>
                  <a:srgbClr val="813709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91" name="Freihandform 3">
                <a:extLst>
                  <a:ext uri="{FF2B5EF4-FFF2-40B4-BE49-F238E27FC236}">
                    <a16:creationId xmlns:a16="http://schemas.microsoft.com/office/drawing/2014/main" id="{40D99F42-89FB-93A1-BCC6-FD7F28AC87BC}"/>
                  </a:ext>
                </a:extLst>
              </p:cNvPr>
              <p:cNvSpPr/>
              <p:nvPr/>
            </p:nvSpPr>
            <p:spPr>
              <a:xfrm>
                <a:off x="3304974" y="2014464"/>
                <a:ext cx="1699200" cy="1382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tile/>
              </a:blipFill>
              <a:ln w="9525" cap="flat">
                <a:solidFill>
                  <a:srgbClr val="813709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92" name="Freihandform 115">
                <a:extLst>
                  <a:ext uri="{FF2B5EF4-FFF2-40B4-BE49-F238E27FC236}">
                    <a16:creationId xmlns:a16="http://schemas.microsoft.com/office/drawing/2014/main" id="{55334F43-D866-90CB-D558-F2A798B35A0F}"/>
                  </a:ext>
                </a:extLst>
              </p:cNvPr>
              <p:cNvSpPr/>
              <p:nvPr/>
            </p:nvSpPr>
            <p:spPr>
              <a:xfrm>
                <a:off x="2555164" y="1711361"/>
                <a:ext cx="108000" cy="288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93" name="Freihandform 116">
                <a:extLst>
                  <a:ext uri="{FF2B5EF4-FFF2-40B4-BE49-F238E27FC236}">
                    <a16:creationId xmlns:a16="http://schemas.microsoft.com/office/drawing/2014/main" id="{C09C998E-A7FC-BC2A-4B5C-E8299687151B}"/>
                  </a:ext>
                </a:extLst>
              </p:cNvPr>
              <p:cNvSpPr/>
              <p:nvPr/>
            </p:nvSpPr>
            <p:spPr>
              <a:xfrm>
                <a:off x="3291348" y="3415064"/>
                <a:ext cx="1712825" cy="3302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194" name="Freihandform 117">
                <a:extLst>
                  <a:ext uri="{FF2B5EF4-FFF2-40B4-BE49-F238E27FC236}">
                    <a16:creationId xmlns:a16="http://schemas.microsoft.com/office/drawing/2014/main" id="{78E6DE74-D928-89ED-EE1A-5B6BDCFC6FB4}"/>
                  </a:ext>
                </a:extLst>
              </p:cNvPr>
              <p:cNvSpPr/>
              <p:nvPr/>
            </p:nvSpPr>
            <p:spPr>
              <a:xfrm>
                <a:off x="2497186" y="3802961"/>
                <a:ext cx="108000" cy="288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</p:grpSp>
        <p:grpSp>
          <p:nvGrpSpPr>
            <p:cNvPr id="195" name="Gruppieren 146">
              <a:extLst>
                <a:ext uri="{FF2B5EF4-FFF2-40B4-BE49-F238E27FC236}">
                  <a16:creationId xmlns:a16="http://schemas.microsoft.com/office/drawing/2014/main" id="{D107BBDB-DADF-7E8C-EF9E-7BDB81003EC1}"/>
                </a:ext>
              </a:extLst>
            </p:cNvPr>
            <p:cNvGrpSpPr/>
            <p:nvPr/>
          </p:nvGrpSpPr>
          <p:grpSpPr>
            <a:xfrm>
              <a:off x="1374058" y="4321815"/>
              <a:ext cx="542937" cy="839777"/>
              <a:chOff x="3027889" y="1916993"/>
              <a:chExt cx="814620" cy="1259998"/>
            </a:xfrm>
          </p:grpSpPr>
          <p:sp>
            <p:nvSpPr>
              <p:cNvPr id="196" name="Freihandform 61">
                <a:extLst>
                  <a:ext uri="{FF2B5EF4-FFF2-40B4-BE49-F238E27FC236}">
                    <a16:creationId xmlns:a16="http://schemas.microsoft.com/office/drawing/2014/main" id="{7E2D5DB6-2D79-AFCF-141A-70D4306CE16E}"/>
                  </a:ext>
                </a:extLst>
              </p:cNvPr>
              <p:cNvSpPr/>
              <p:nvPr/>
            </p:nvSpPr>
            <p:spPr>
              <a:xfrm>
                <a:off x="3027889" y="1916993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97" name="Freihandform 63">
                <a:extLst>
                  <a:ext uri="{FF2B5EF4-FFF2-40B4-BE49-F238E27FC236}">
                    <a16:creationId xmlns:a16="http://schemas.microsoft.com/office/drawing/2014/main" id="{3C064BEF-D49D-0C27-AA51-785076E2D780}"/>
                  </a:ext>
                </a:extLst>
              </p:cNvPr>
              <p:cNvSpPr/>
              <p:nvPr/>
            </p:nvSpPr>
            <p:spPr>
              <a:xfrm>
                <a:off x="3446510" y="1916993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98" name="Freihandform 64">
                <a:extLst>
                  <a:ext uri="{FF2B5EF4-FFF2-40B4-BE49-F238E27FC236}">
                    <a16:creationId xmlns:a16="http://schemas.microsoft.com/office/drawing/2014/main" id="{511B4C76-EA7E-1FED-8E1D-2E00D968E025}"/>
                  </a:ext>
                </a:extLst>
              </p:cNvPr>
              <p:cNvSpPr/>
              <p:nvPr/>
            </p:nvSpPr>
            <p:spPr>
              <a:xfrm>
                <a:off x="3445440" y="2546988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199" name="Freihandform 145">
                <a:extLst>
                  <a:ext uri="{FF2B5EF4-FFF2-40B4-BE49-F238E27FC236}">
                    <a16:creationId xmlns:a16="http://schemas.microsoft.com/office/drawing/2014/main" id="{249DCE04-8DB9-F14A-D581-B725924CF013}"/>
                  </a:ext>
                </a:extLst>
              </p:cNvPr>
              <p:cNvSpPr/>
              <p:nvPr/>
            </p:nvSpPr>
            <p:spPr>
              <a:xfrm>
                <a:off x="3027889" y="2546988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</p:grpSp>
        <p:grpSp>
          <p:nvGrpSpPr>
            <p:cNvPr id="200" name="Gruppieren 146">
              <a:extLst>
                <a:ext uri="{FF2B5EF4-FFF2-40B4-BE49-F238E27FC236}">
                  <a16:creationId xmlns:a16="http://schemas.microsoft.com/office/drawing/2014/main" id="{0815BAE2-EAE8-3A09-7083-54D039F9A82B}"/>
                </a:ext>
              </a:extLst>
            </p:cNvPr>
            <p:cNvGrpSpPr/>
            <p:nvPr/>
          </p:nvGrpSpPr>
          <p:grpSpPr>
            <a:xfrm>
              <a:off x="1938662" y="4327407"/>
              <a:ext cx="542937" cy="839777"/>
              <a:chOff x="3027889" y="1916993"/>
              <a:chExt cx="814620" cy="1259998"/>
            </a:xfrm>
          </p:grpSpPr>
          <p:sp>
            <p:nvSpPr>
              <p:cNvPr id="201" name="Freihandform 61">
                <a:extLst>
                  <a:ext uri="{FF2B5EF4-FFF2-40B4-BE49-F238E27FC236}">
                    <a16:creationId xmlns:a16="http://schemas.microsoft.com/office/drawing/2014/main" id="{6F907245-3757-29D4-1821-DAC8F555373D}"/>
                  </a:ext>
                </a:extLst>
              </p:cNvPr>
              <p:cNvSpPr/>
              <p:nvPr/>
            </p:nvSpPr>
            <p:spPr>
              <a:xfrm>
                <a:off x="3027889" y="1916993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02" name="Freihandform 63">
                <a:extLst>
                  <a:ext uri="{FF2B5EF4-FFF2-40B4-BE49-F238E27FC236}">
                    <a16:creationId xmlns:a16="http://schemas.microsoft.com/office/drawing/2014/main" id="{D185D8A2-2866-5A05-B420-6EF8B5CA5B48}"/>
                  </a:ext>
                </a:extLst>
              </p:cNvPr>
              <p:cNvSpPr/>
              <p:nvPr/>
            </p:nvSpPr>
            <p:spPr>
              <a:xfrm>
                <a:off x="3446510" y="1916993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03" name="Freihandform 64">
                <a:extLst>
                  <a:ext uri="{FF2B5EF4-FFF2-40B4-BE49-F238E27FC236}">
                    <a16:creationId xmlns:a16="http://schemas.microsoft.com/office/drawing/2014/main" id="{242B259B-B8FC-79A5-A482-584D94166A35}"/>
                  </a:ext>
                </a:extLst>
              </p:cNvPr>
              <p:cNvSpPr/>
              <p:nvPr/>
            </p:nvSpPr>
            <p:spPr>
              <a:xfrm>
                <a:off x="3445440" y="2546988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04" name="Freihandform 145">
                <a:extLst>
                  <a:ext uri="{FF2B5EF4-FFF2-40B4-BE49-F238E27FC236}">
                    <a16:creationId xmlns:a16="http://schemas.microsoft.com/office/drawing/2014/main" id="{1B0DB2D1-3F48-2526-4E75-0D27A1310CAC}"/>
                  </a:ext>
                </a:extLst>
              </p:cNvPr>
              <p:cNvSpPr/>
              <p:nvPr/>
            </p:nvSpPr>
            <p:spPr>
              <a:xfrm>
                <a:off x="3027889" y="2546988"/>
                <a:ext cx="395999" cy="630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</p:grpSp>
        <p:sp>
          <p:nvSpPr>
            <p:cNvPr id="205" name="Gleichschenkliges Dreieck 112">
              <a:extLst>
                <a:ext uri="{FF2B5EF4-FFF2-40B4-BE49-F238E27FC236}">
                  <a16:creationId xmlns:a16="http://schemas.microsoft.com/office/drawing/2014/main" id="{355A706D-46C9-0E6A-F66C-4321E024D32C}"/>
                </a:ext>
              </a:extLst>
            </p:cNvPr>
            <p:cNvSpPr/>
            <p:nvPr/>
          </p:nvSpPr>
          <p:spPr>
            <a:xfrm rot="16200000">
              <a:off x="614909" y="4480087"/>
              <a:ext cx="1063080" cy="425066"/>
            </a:xfrm>
            <a:custGeom>
              <a:avLst/>
              <a:gdLst>
                <a:gd name="connsiteX0" fmla="*/ 0 w 3835217"/>
                <a:gd name="connsiteY0" fmla="*/ 1409820 h 1409820"/>
                <a:gd name="connsiteX1" fmla="*/ 1917609 w 3835217"/>
                <a:gd name="connsiteY1" fmla="*/ 0 h 1409820"/>
                <a:gd name="connsiteX2" fmla="*/ 3835217 w 3835217"/>
                <a:gd name="connsiteY2" fmla="*/ 1409820 h 1409820"/>
                <a:gd name="connsiteX3" fmla="*/ 0 w 3835217"/>
                <a:gd name="connsiteY3" fmla="*/ 1409820 h 1409820"/>
                <a:gd name="connsiteX0" fmla="*/ 0 w 3835217"/>
                <a:gd name="connsiteY0" fmla="*/ 4086343 h 4086343"/>
                <a:gd name="connsiteX1" fmla="*/ 1584234 w 3835217"/>
                <a:gd name="connsiteY1" fmla="*/ 0 h 4086343"/>
                <a:gd name="connsiteX2" fmla="*/ 3835217 w 3835217"/>
                <a:gd name="connsiteY2" fmla="*/ 4086343 h 4086343"/>
                <a:gd name="connsiteX3" fmla="*/ 0 w 3835217"/>
                <a:gd name="connsiteY3" fmla="*/ 4086343 h 4086343"/>
                <a:gd name="connsiteX0" fmla="*/ 0 w 3349442"/>
                <a:gd name="connsiteY0" fmla="*/ 4086343 h 4086343"/>
                <a:gd name="connsiteX1" fmla="*/ 1584234 w 3349442"/>
                <a:gd name="connsiteY1" fmla="*/ 0 h 4086343"/>
                <a:gd name="connsiteX2" fmla="*/ 3349442 w 3349442"/>
                <a:gd name="connsiteY2" fmla="*/ 118 h 4086343"/>
                <a:gd name="connsiteX3" fmla="*/ 0 w 3349442"/>
                <a:gd name="connsiteY3" fmla="*/ 4086343 h 4086343"/>
                <a:gd name="connsiteX0" fmla="*/ 6442 w 1765208"/>
                <a:gd name="connsiteY0" fmla="*/ 362072 h 362072"/>
                <a:gd name="connsiteX1" fmla="*/ 0 w 1765208"/>
                <a:gd name="connsiteY1" fmla="*/ 0 h 362072"/>
                <a:gd name="connsiteX2" fmla="*/ 1765208 w 1765208"/>
                <a:gd name="connsiteY2" fmla="*/ 118 h 362072"/>
                <a:gd name="connsiteX3" fmla="*/ 6442 w 1765208"/>
                <a:gd name="connsiteY3" fmla="*/ 362072 h 362072"/>
                <a:gd name="connsiteX0" fmla="*/ 6442 w 1498508"/>
                <a:gd name="connsiteY0" fmla="*/ 362072 h 362072"/>
                <a:gd name="connsiteX1" fmla="*/ 0 w 1498508"/>
                <a:gd name="connsiteY1" fmla="*/ 0 h 362072"/>
                <a:gd name="connsiteX2" fmla="*/ 1498508 w 1498508"/>
                <a:gd name="connsiteY2" fmla="*/ 333493 h 362072"/>
                <a:gd name="connsiteX3" fmla="*/ 6442 w 1498508"/>
                <a:gd name="connsiteY3" fmla="*/ 362072 h 362072"/>
                <a:gd name="connsiteX0" fmla="*/ 6442 w 1460408"/>
                <a:gd name="connsiteY0" fmla="*/ 362072 h 362072"/>
                <a:gd name="connsiteX1" fmla="*/ 0 w 1460408"/>
                <a:gd name="connsiteY1" fmla="*/ 0 h 362072"/>
                <a:gd name="connsiteX2" fmla="*/ 1460408 w 1460408"/>
                <a:gd name="connsiteY2" fmla="*/ 362068 h 362072"/>
                <a:gd name="connsiteX3" fmla="*/ 6442 w 1460408"/>
                <a:gd name="connsiteY3" fmla="*/ 362072 h 362072"/>
                <a:gd name="connsiteX0" fmla="*/ 6442 w 1460408"/>
                <a:gd name="connsiteY0" fmla="*/ 466847 h 466847"/>
                <a:gd name="connsiteX1" fmla="*/ 0 w 1460408"/>
                <a:gd name="connsiteY1" fmla="*/ 0 h 466847"/>
                <a:gd name="connsiteX2" fmla="*/ 1460408 w 1460408"/>
                <a:gd name="connsiteY2" fmla="*/ 466843 h 466847"/>
                <a:gd name="connsiteX3" fmla="*/ 6442 w 1460408"/>
                <a:gd name="connsiteY3" fmla="*/ 466847 h 46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408" h="466847">
                  <a:moveTo>
                    <a:pt x="6442" y="466847"/>
                  </a:moveTo>
                  <a:cubicBezTo>
                    <a:pt x="4295" y="311231"/>
                    <a:pt x="2147" y="155616"/>
                    <a:pt x="0" y="0"/>
                  </a:cubicBezTo>
                  <a:lnTo>
                    <a:pt x="1460408" y="466843"/>
                  </a:lnTo>
                  <a:lnTo>
                    <a:pt x="6442" y="466847"/>
                  </a:lnTo>
                  <a:close/>
                </a:path>
              </a:pathLst>
            </a:custGeom>
            <a:solidFill>
              <a:schemeClr val="accent1">
                <a:alpha val="37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Gleichschenkliges Dreieck 112">
              <a:extLst>
                <a:ext uri="{FF2B5EF4-FFF2-40B4-BE49-F238E27FC236}">
                  <a16:creationId xmlns:a16="http://schemas.microsoft.com/office/drawing/2014/main" id="{D1A0EA06-6A2B-5C94-DEE0-7A96158B4A62}"/>
                </a:ext>
              </a:extLst>
            </p:cNvPr>
            <p:cNvSpPr/>
            <p:nvPr/>
          </p:nvSpPr>
          <p:spPr>
            <a:xfrm rot="16200000">
              <a:off x="2034473" y="4526709"/>
              <a:ext cx="1176494" cy="241318"/>
            </a:xfrm>
            <a:custGeom>
              <a:avLst/>
              <a:gdLst>
                <a:gd name="connsiteX0" fmla="*/ 0 w 3835217"/>
                <a:gd name="connsiteY0" fmla="*/ 1409820 h 1409820"/>
                <a:gd name="connsiteX1" fmla="*/ 1917609 w 3835217"/>
                <a:gd name="connsiteY1" fmla="*/ 0 h 1409820"/>
                <a:gd name="connsiteX2" fmla="*/ 3835217 w 3835217"/>
                <a:gd name="connsiteY2" fmla="*/ 1409820 h 1409820"/>
                <a:gd name="connsiteX3" fmla="*/ 0 w 3835217"/>
                <a:gd name="connsiteY3" fmla="*/ 1409820 h 1409820"/>
                <a:gd name="connsiteX0" fmla="*/ 0 w 3835217"/>
                <a:gd name="connsiteY0" fmla="*/ 4086343 h 4086343"/>
                <a:gd name="connsiteX1" fmla="*/ 1584234 w 3835217"/>
                <a:gd name="connsiteY1" fmla="*/ 0 h 4086343"/>
                <a:gd name="connsiteX2" fmla="*/ 3835217 w 3835217"/>
                <a:gd name="connsiteY2" fmla="*/ 4086343 h 4086343"/>
                <a:gd name="connsiteX3" fmla="*/ 0 w 3835217"/>
                <a:gd name="connsiteY3" fmla="*/ 4086343 h 4086343"/>
                <a:gd name="connsiteX0" fmla="*/ 0 w 3349442"/>
                <a:gd name="connsiteY0" fmla="*/ 4086343 h 4086343"/>
                <a:gd name="connsiteX1" fmla="*/ 1584234 w 3349442"/>
                <a:gd name="connsiteY1" fmla="*/ 0 h 4086343"/>
                <a:gd name="connsiteX2" fmla="*/ 3349442 w 3349442"/>
                <a:gd name="connsiteY2" fmla="*/ 118 h 4086343"/>
                <a:gd name="connsiteX3" fmla="*/ 0 w 3349442"/>
                <a:gd name="connsiteY3" fmla="*/ 4086343 h 4086343"/>
                <a:gd name="connsiteX0" fmla="*/ 6442 w 1765208"/>
                <a:gd name="connsiteY0" fmla="*/ 362072 h 362072"/>
                <a:gd name="connsiteX1" fmla="*/ 0 w 1765208"/>
                <a:gd name="connsiteY1" fmla="*/ 0 h 362072"/>
                <a:gd name="connsiteX2" fmla="*/ 1765208 w 1765208"/>
                <a:gd name="connsiteY2" fmla="*/ 118 h 362072"/>
                <a:gd name="connsiteX3" fmla="*/ 6442 w 1765208"/>
                <a:gd name="connsiteY3" fmla="*/ 362072 h 36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5208" h="362072">
                  <a:moveTo>
                    <a:pt x="6442" y="362072"/>
                  </a:moveTo>
                  <a:lnTo>
                    <a:pt x="0" y="0"/>
                  </a:lnTo>
                  <a:lnTo>
                    <a:pt x="1765208" y="118"/>
                  </a:lnTo>
                  <a:lnTo>
                    <a:pt x="6442" y="362072"/>
                  </a:lnTo>
                  <a:close/>
                </a:path>
              </a:pathLst>
            </a:custGeom>
            <a:solidFill>
              <a:schemeClr val="accent1">
                <a:alpha val="37000"/>
              </a:schemeClr>
            </a:solidFill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Freihandform 84">
              <a:extLst>
                <a:ext uri="{FF2B5EF4-FFF2-40B4-BE49-F238E27FC236}">
                  <a16:creationId xmlns:a16="http://schemas.microsoft.com/office/drawing/2014/main" id="{9797156D-FC2F-AC29-9086-733A2C8D79DD}"/>
                </a:ext>
              </a:extLst>
            </p:cNvPr>
            <p:cNvSpPr/>
            <p:nvPr/>
          </p:nvSpPr>
          <p:spPr>
            <a:xfrm>
              <a:off x="685631" y="4309661"/>
              <a:ext cx="263930" cy="423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729FCF"/>
            </a:solidFill>
            <a:ln w="28575" cap="flat">
              <a:solidFill>
                <a:srgbClr val="3465A4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rPr>
                <a:t>1</a:t>
              </a:r>
            </a:p>
          </p:txBody>
        </p:sp>
        <p:sp>
          <p:nvSpPr>
            <p:cNvPr id="208" name="Freihandform 85">
              <a:extLst>
                <a:ext uri="{FF2B5EF4-FFF2-40B4-BE49-F238E27FC236}">
                  <a16:creationId xmlns:a16="http://schemas.microsoft.com/office/drawing/2014/main" id="{AD933239-DDBA-8052-1E2A-C442EB6BDD02}"/>
                </a:ext>
              </a:extLst>
            </p:cNvPr>
            <p:cNvSpPr/>
            <p:nvPr/>
          </p:nvSpPr>
          <p:spPr>
            <a:xfrm>
              <a:off x="976402" y="4309491"/>
              <a:ext cx="263930" cy="423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729FCF"/>
            </a:solidFill>
            <a:ln w="28575" cap="flat">
              <a:solidFill>
                <a:srgbClr val="3465A4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rPr>
                <a:t>1</a:t>
              </a:r>
            </a:p>
          </p:txBody>
        </p:sp>
        <p:sp>
          <p:nvSpPr>
            <p:cNvPr id="211" name="Freihandform 86">
              <a:extLst>
                <a:ext uri="{FF2B5EF4-FFF2-40B4-BE49-F238E27FC236}">
                  <a16:creationId xmlns:a16="http://schemas.microsoft.com/office/drawing/2014/main" id="{E81910DD-609C-EB84-3476-2F4A428C5555}"/>
                </a:ext>
              </a:extLst>
            </p:cNvPr>
            <p:cNvSpPr/>
            <p:nvPr/>
          </p:nvSpPr>
          <p:spPr>
            <a:xfrm rot="5400000">
              <a:off x="1008643" y="5376281"/>
              <a:ext cx="263930" cy="423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729FCF"/>
            </a:solidFill>
            <a:ln w="28575" cap="flat">
              <a:solidFill>
                <a:srgbClr val="3465A4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rPr>
                <a:t>1</a:t>
              </a:r>
            </a:p>
          </p:txBody>
        </p:sp>
        <p:grpSp>
          <p:nvGrpSpPr>
            <p:cNvPr id="213" name="Gruppieren 79">
              <a:extLst>
                <a:ext uri="{FF2B5EF4-FFF2-40B4-BE49-F238E27FC236}">
                  <a16:creationId xmlns:a16="http://schemas.microsoft.com/office/drawing/2014/main" id="{4F586863-6149-0118-DE8D-E96AA2323B81}"/>
                </a:ext>
              </a:extLst>
            </p:cNvPr>
            <p:cNvGrpSpPr/>
            <p:nvPr/>
          </p:nvGrpSpPr>
          <p:grpSpPr>
            <a:xfrm rot="5400000">
              <a:off x="1877216" y="4961726"/>
              <a:ext cx="263930" cy="1255579"/>
              <a:chOff x="4330168" y="2553123"/>
              <a:chExt cx="395999" cy="1883866"/>
            </a:xfrm>
          </p:grpSpPr>
          <p:sp>
            <p:nvSpPr>
              <p:cNvPr id="215" name="Freihandform 81">
                <a:extLst>
                  <a:ext uri="{FF2B5EF4-FFF2-40B4-BE49-F238E27FC236}">
                    <a16:creationId xmlns:a16="http://schemas.microsoft.com/office/drawing/2014/main" id="{321BE3AA-6BF9-AD8B-721B-0FA991DD01E5}"/>
                  </a:ext>
                </a:extLst>
              </p:cNvPr>
              <p:cNvSpPr/>
              <p:nvPr/>
            </p:nvSpPr>
            <p:spPr>
              <a:xfrm>
                <a:off x="4330168" y="2553123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16" name="Freihandform 82">
                <a:extLst>
                  <a:ext uri="{FF2B5EF4-FFF2-40B4-BE49-F238E27FC236}">
                    <a16:creationId xmlns:a16="http://schemas.microsoft.com/office/drawing/2014/main" id="{18A4A427-1096-DF8F-F25C-79ED90ECD3F4}"/>
                  </a:ext>
                </a:extLst>
              </p:cNvPr>
              <p:cNvSpPr/>
              <p:nvPr/>
            </p:nvSpPr>
            <p:spPr>
              <a:xfrm>
                <a:off x="4330168" y="3200107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17" name="Freihandform 83">
                <a:extLst>
                  <a:ext uri="{FF2B5EF4-FFF2-40B4-BE49-F238E27FC236}">
                    <a16:creationId xmlns:a16="http://schemas.microsoft.com/office/drawing/2014/main" id="{0FE052BF-29BA-16DF-4660-D2CE39AAD43D}"/>
                  </a:ext>
                </a:extLst>
              </p:cNvPr>
              <p:cNvSpPr/>
              <p:nvPr/>
            </p:nvSpPr>
            <p:spPr>
              <a:xfrm>
                <a:off x="4330168" y="3800860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</p:grpSp>
        <p:sp>
          <p:nvSpPr>
            <p:cNvPr id="218" name="Freihandform 114">
              <a:extLst>
                <a:ext uri="{FF2B5EF4-FFF2-40B4-BE49-F238E27FC236}">
                  <a16:creationId xmlns:a16="http://schemas.microsoft.com/office/drawing/2014/main" id="{A9EA53F5-1637-EE39-74CD-E7660219492E}"/>
                </a:ext>
              </a:extLst>
            </p:cNvPr>
            <p:cNvSpPr/>
            <p:nvPr/>
          </p:nvSpPr>
          <p:spPr>
            <a:xfrm rot="5400000">
              <a:off x="554340" y="5336329"/>
              <a:ext cx="599841" cy="767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33333"/>
            </a:solidFill>
            <a:ln w="0" cap="flat">
              <a:solidFill>
                <a:srgbClr val="111111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219" name="Rechteck 3">
              <a:extLst>
                <a:ext uri="{FF2B5EF4-FFF2-40B4-BE49-F238E27FC236}">
                  <a16:creationId xmlns:a16="http://schemas.microsoft.com/office/drawing/2014/main" id="{8DAE336A-1A09-6526-0B28-01C49E3EBF4F}"/>
                </a:ext>
              </a:extLst>
            </p:cNvPr>
            <p:cNvSpPr/>
            <p:nvPr/>
          </p:nvSpPr>
          <p:spPr>
            <a:xfrm>
              <a:off x="2571550" y="4147290"/>
              <a:ext cx="687579" cy="161145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600" dirty="0">
                  <a:solidFill>
                    <a:srgbClr val="000000"/>
                  </a:solidFill>
                </a:rPr>
                <a:t>Verschattung durch Gebäude</a:t>
              </a:r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A2B0E37-1F49-8B4D-F1B1-331C6A03E118}"/>
                </a:ext>
              </a:extLst>
            </p:cNvPr>
            <p:cNvGrpSpPr/>
            <p:nvPr/>
          </p:nvGrpSpPr>
          <p:grpSpPr>
            <a:xfrm>
              <a:off x="3252999" y="4315899"/>
              <a:ext cx="2617708" cy="1725498"/>
              <a:chOff x="4596917" y="3764263"/>
              <a:chExt cx="3927600" cy="2588931"/>
            </a:xfrm>
          </p:grpSpPr>
          <p:sp>
            <p:nvSpPr>
              <p:cNvPr id="220" name="Freihandform 3">
                <a:extLst>
                  <a:ext uri="{FF2B5EF4-FFF2-40B4-BE49-F238E27FC236}">
                    <a16:creationId xmlns:a16="http://schemas.microsoft.com/office/drawing/2014/main" id="{C78D056A-C4BD-73F6-938B-55ECC66CE338}"/>
                  </a:ext>
                </a:extLst>
              </p:cNvPr>
              <p:cNvSpPr/>
              <p:nvPr/>
            </p:nvSpPr>
            <p:spPr>
              <a:xfrm>
                <a:off x="4596917" y="3933994"/>
                <a:ext cx="3927600" cy="2419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tile/>
              </a:blipFill>
              <a:ln w="0" cap="flat">
                <a:solidFill>
                  <a:srgbClr val="813709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221" name="Freihandform 3">
                <a:extLst>
                  <a:ext uri="{FF2B5EF4-FFF2-40B4-BE49-F238E27FC236}">
                    <a16:creationId xmlns:a16="http://schemas.microsoft.com/office/drawing/2014/main" id="{63E88372-7004-5503-EC51-5398EEEA3C7C}"/>
                  </a:ext>
                </a:extLst>
              </p:cNvPr>
              <p:cNvSpPr/>
              <p:nvPr/>
            </p:nvSpPr>
            <p:spPr>
              <a:xfrm>
                <a:off x="5781631" y="4159817"/>
                <a:ext cx="1699200" cy="1382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tile/>
              </a:blipFill>
              <a:ln w="9525" cap="flat">
                <a:solidFill>
                  <a:srgbClr val="813709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222" name="Freihandform 115">
                <a:extLst>
                  <a:ext uri="{FF2B5EF4-FFF2-40B4-BE49-F238E27FC236}">
                    <a16:creationId xmlns:a16="http://schemas.microsoft.com/office/drawing/2014/main" id="{D0CD77FD-56AA-EA84-515B-4FFECEFADFA4}"/>
                  </a:ext>
                </a:extLst>
              </p:cNvPr>
              <p:cNvSpPr/>
              <p:nvPr/>
            </p:nvSpPr>
            <p:spPr>
              <a:xfrm>
                <a:off x="4921951" y="3858394"/>
                <a:ext cx="108000" cy="288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223" name="Freihandform 116">
                <a:extLst>
                  <a:ext uri="{FF2B5EF4-FFF2-40B4-BE49-F238E27FC236}">
                    <a16:creationId xmlns:a16="http://schemas.microsoft.com/office/drawing/2014/main" id="{2F8A7A6F-671E-DC8A-9BF0-9AF72EE03F75}"/>
                  </a:ext>
                </a:extLst>
              </p:cNvPr>
              <p:cNvSpPr/>
              <p:nvPr/>
            </p:nvSpPr>
            <p:spPr>
              <a:xfrm>
                <a:off x="5774818" y="5553934"/>
                <a:ext cx="1712825" cy="3302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224" name="Freihandform 117">
                <a:extLst>
                  <a:ext uri="{FF2B5EF4-FFF2-40B4-BE49-F238E27FC236}">
                    <a16:creationId xmlns:a16="http://schemas.microsoft.com/office/drawing/2014/main" id="{80693DF4-730E-97AD-377A-5C769862856B}"/>
                  </a:ext>
                </a:extLst>
              </p:cNvPr>
              <p:cNvSpPr/>
              <p:nvPr/>
            </p:nvSpPr>
            <p:spPr>
              <a:xfrm>
                <a:off x="5121652" y="4882437"/>
                <a:ext cx="360000" cy="612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grpSp>
            <p:nvGrpSpPr>
              <p:cNvPr id="225" name="Gruppieren 146">
                <a:extLst>
                  <a:ext uri="{FF2B5EF4-FFF2-40B4-BE49-F238E27FC236}">
                    <a16:creationId xmlns:a16="http://schemas.microsoft.com/office/drawing/2014/main" id="{54A5FFA5-6580-498B-6FE4-DE5A3200BCD9}"/>
                  </a:ext>
                </a:extLst>
              </p:cNvPr>
              <p:cNvGrpSpPr/>
              <p:nvPr/>
            </p:nvGrpSpPr>
            <p:grpSpPr>
              <a:xfrm>
                <a:off x="5800209" y="4206541"/>
                <a:ext cx="814620" cy="1259998"/>
                <a:chOff x="3027889" y="1916993"/>
                <a:chExt cx="814620" cy="1259998"/>
              </a:xfrm>
            </p:grpSpPr>
            <p:sp>
              <p:nvSpPr>
                <p:cNvPr id="226" name="Freihandform 61">
                  <a:extLst>
                    <a:ext uri="{FF2B5EF4-FFF2-40B4-BE49-F238E27FC236}">
                      <a16:creationId xmlns:a16="http://schemas.microsoft.com/office/drawing/2014/main" id="{9E4740C5-6CDA-585C-0300-40C7D1AE4130}"/>
                    </a:ext>
                  </a:extLst>
                </p:cNvPr>
                <p:cNvSpPr/>
                <p:nvPr/>
              </p:nvSpPr>
              <p:spPr>
                <a:xfrm>
                  <a:off x="3027889" y="1916993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27" name="Freihandform 63">
                  <a:extLst>
                    <a:ext uri="{FF2B5EF4-FFF2-40B4-BE49-F238E27FC236}">
                      <a16:creationId xmlns:a16="http://schemas.microsoft.com/office/drawing/2014/main" id="{6CED45A9-47AE-B24E-0638-C03D7B13D6BF}"/>
                    </a:ext>
                  </a:extLst>
                </p:cNvPr>
                <p:cNvSpPr/>
                <p:nvPr/>
              </p:nvSpPr>
              <p:spPr>
                <a:xfrm>
                  <a:off x="3446510" y="1916993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28" name="Freihandform 64">
                  <a:extLst>
                    <a:ext uri="{FF2B5EF4-FFF2-40B4-BE49-F238E27FC236}">
                      <a16:creationId xmlns:a16="http://schemas.microsoft.com/office/drawing/2014/main" id="{AC23F927-1E12-9D70-1595-45E9CA32D975}"/>
                    </a:ext>
                  </a:extLst>
                </p:cNvPr>
                <p:cNvSpPr/>
                <p:nvPr/>
              </p:nvSpPr>
              <p:spPr>
                <a:xfrm>
                  <a:off x="3445440" y="2546988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29" name="Freihandform 145">
                  <a:extLst>
                    <a:ext uri="{FF2B5EF4-FFF2-40B4-BE49-F238E27FC236}">
                      <a16:creationId xmlns:a16="http://schemas.microsoft.com/office/drawing/2014/main" id="{EF989BC6-D193-237D-0794-2B97464DEF27}"/>
                    </a:ext>
                  </a:extLst>
                </p:cNvPr>
                <p:cNvSpPr/>
                <p:nvPr/>
              </p:nvSpPr>
              <p:spPr>
                <a:xfrm>
                  <a:off x="3027889" y="2546988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</p:grpSp>
          <p:grpSp>
            <p:nvGrpSpPr>
              <p:cNvPr id="230" name="Gruppieren 146">
                <a:extLst>
                  <a:ext uri="{FF2B5EF4-FFF2-40B4-BE49-F238E27FC236}">
                    <a16:creationId xmlns:a16="http://schemas.microsoft.com/office/drawing/2014/main" id="{A44898EB-8E88-13BD-7BD7-EDB80DCA5AB7}"/>
                  </a:ext>
                </a:extLst>
              </p:cNvPr>
              <p:cNvGrpSpPr/>
              <p:nvPr/>
            </p:nvGrpSpPr>
            <p:grpSpPr>
              <a:xfrm>
                <a:off x="6647338" y="4214932"/>
                <a:ext cx="814620" cy="1259998"/>
                <a:chOff x="3027889" y="1916993"/>
                <a:chExt cx="814620" cy="1259998"/>
              </a:xfrm>
            </p:grpSpPr>
            <p:sp>
              <p:nvSpPr>
                <p:cNvPr id="231" name="Freihandform 61">
                  <a:extLst>
                    <a:ext uri="{FF2B5EF4-FFF2-40B4-BE49-F238E27FC236}">
                      <a16:creationId xmlns:a16="http://schemas.microsoft.com/office/drawing/2014/main" id="{9A5EFCC8-5A32-A7CC-8C77-700C556AA854}"/>
                    </a:ext>
                  </a:extLst>
                </p:cNvPr>
                <p:cNvSpPr/>
                <p:nvPr/>
              </p:nvSpPr>
              <p:spPr>
                <a:xfrm>
                  <a:off x="3027889" y="1916993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32" name="Freihandform 63">
                  <a:extLst>
                    <a:ext uri="{FF2B5EF4-FFF2-40B4-BE49-F238E27FC236}">
                      <a16:creationId xmlns:a16="http://schemas.microsoft.com/office/drawing/2014/main" id="{4DC60122-8CAA-EBE1-1B22-05D9D2909A47}"/>
                    </a:ext>
                  </a:extLst>
                </p:cNvPr>
                <p:cNvSpPr/>
                <p:nvPr/>
              </p:nvSpPr>
              <p:spPr>
                <a:xfrm>
                  <a:off x="3446510" y="1916993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33" name="Freihandform 64">
                  <a:extLst>
                    <a:ext uri="{FF2B5EF4-FFF2-40B4-BE49-F238E27FC236}">
                      <a16:creationId xmlns:a16="http://schemas.microsoft.com/office/drawing/2014/main" id="{B8D4D9EF-5C3E-4555-A06D-F8517670668A}"/>
                    </a:ext>
                  </a:extLst>
                </p:cNvPr>
                <p:cNvSpPr/>
                <p:nvPr/>
              </p:nvSpPr>
              <p:spPr>
                <a:xfrm>
                  <a:off x="3445440" y="2546988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34" name="Freihandform 145">
                  <a:extLst>
                    <a:ext uri="{FF2B5EF4-FFF2-40B4-BE49-F238E27FC236}">
                      <a16:creationId xmlns:a16="http://schemas.microsoft.com/office/drawing/2014/main" id="{00BCCAB2-EEA0-B6FA-7B55-1F530F1116CD}"/>
                    </a:ext>
                  </a:extLst>
                </p:cNvPr>
                <p:cNvSpPr/>
                <p:nvPr/>
              </p:nvSpPr>
              <p:spPr>
                <a:xfrm>
                  <a:off x="3027889" y="2546988"/>
                  <a:ext cx="395999" cy="63000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</p:grpSp>
          <p:sp>
            <p:nvSpPr>
              <p:cNvPr id="235" name="Gleichschenkliges Dreieck 112">
                <a:extLst>
                  <a:ext uri="{FF2B5EF4-FFF2-40B4-BE49-F238E27FC236}">
                    <a16:creationId xmlns:a16="http://schemas.microsoft.com/office/drawing/2014/main" id="{A7D91CB3-826F-50EA-AE34-A4069A11870D}"/>
                  </a:ext>
                </a:extLst>
              </p:cNvPr>
              <p:cNvSpPr/>
              <p:nvPr/>
            </p:nvSpPr>
            <p:spPr>
              <a:xfrm rot="16200000">
                <a:off x="4644371" y="4477623"/>
                <a:ext cx="1659930" cy="625817"/>
              </a:xfrm>
              <a:custGeom>
                <a:avLst/>
                <a:gdLst>
                  <a:gd name="connsiteX0" fmla="*/ 0 w 3835217"/>
                  <a:gd name="connsiteY0" fmla="*/ 1409820 h 1409820"/>
                  <a:gd name="connsiteX1" fmla="*/ 1917609 w 3835217"/>
                  <a:gd name="connsiteY1" fmla="*/ 0 h 1409820"/>
                  <a:gd name="connsiteX2" fmla="*/ 3835217 w 3835217"/>
                  <a:gd name="connsiteY2" fmla="*/ 1409820 h 1409820"/>
                  <a:gd name="connsiteX3" fmla="*/ 0 w 3835217"/>
                  <a:gd name="connsiteY3" fmla="*/ 1409820 h 1409820"/>
                  <a:gd name="connsiteX0" fmla="*/ 0 w 3835217"/>
                  <a:gd name="connsiteY0" fmla="*/ 4086343 h 4086343"/>
                  <a:gd name="connsiteX1" fmla="*/ 1584234 w 3835217"/>
                  <a:gd name="connsiteY1" fmla="*/ 0 h 4086343"/>
                  <a:gd name="connsiteX2" fmla="*/ 3835217 w 3835217"/>
                  <a:gd name="connsiteY2" fmla="*/ 4086343 h 4086343"/>
                  <a:gd name="connsiteX3" fmla="*/ 0 w 3835217"/>
                  <a:gd name="connsiteY3" fmla="*/ 4086343 h 4086343"/>
                  <a:gd name="connsiteX0" fmla="*/ 0 w 3349442"/>
                  <a:gd name="connsiteY0" fmla="*/ 4086343 h 4086343"/>
                  <a:gd name="connsiteX1" fmla="*/ 1584234 w 3349442"/>
                  <a:gd name="connsiteY1" fmla="*/ 0 h 4086343"/>
                  <a:gd name="connsiteX2" fmla="*/ 3349442 w 3349442"/>
                  <a:gd name="connsiteY2" fmla="*/ 118 h 4086343"/>
                  <a:gd name="connsiteX3" fmla="*/ 0 w 3349442"/>
                  <a:gd name="connsiteY3" fmla="*/ 4086343 h 4086343"/>
                  <a:gd name="connsiteX0" fmla="*/ 6442 w 1765208"/>
                  <a:gd name="connsiteY0" fmla="*/ 362072 h 362072"/>
                  <a:gd name="connsiteX1" fmla="*/ 0 w 1765208"/>
                  <a:gd name="connsiteY1" fmla="*/ 0 h 362072"/>
                  <a:gd name="connsiteX2" fmla="*/ 1765208 w 1765208"/>
                  <a:gd name="connsiteY2" fmla="*/ 118 h 362072"/>
                  <a:gd name="connsiteX3" fmla="*/ 6442 w 1765208"/>
                  <a:gd name="connsiteY3" fmla="*/ 362072 h 362072"/>
                  <a:gd name="connsiteX0" fmla="*/ 6442 w 1498508"/>
                  <a:gd name="connsiteY0" fmla="*/ 362072 h 362072"/>
                  <a:gd name="connsiteX1" fmla="*/ 0 w 1498508"/>
                  <a:gd name="connsiteY1" fmla="*/ 0 h 362072"/>
                  <a:gd name="connsiteX2" fmla="*/ 1498508 w 1498508"/>
                  <a:gd name="connsiteY2" fmla="*/ 333493 h 362072"/>
                  <a:gd name="connsiteX3" fmla="*/ 6442 w 1498508"/>
                  <a:gd name="connsiteY3" fmla="*/ 362072 h 362072"/>
                  <a:gd name="connsiteX0" fmla="*/ 6442 w 1460408"/>
                  <a:gd name="connsiteY0" fmla="*/ 362072 h 362072"/>
                  <a:gd name="connsiteX1" fmla="*/ 0 w 1460408"/>
                  <a:gd name="connsiteY1" fmla="*/ 0 h 362072"/>
                  <a:gd name="connsiteX2" fmla="*/ 1460408 w 1460408"/>
                  <a:gd name="connsiteY2" fmla="*/ 362068 h 362072"/>
                  <a:gd name="connsiteX3" fmla="*/ 6442 w 1460408"/>
                  <a:gd name="connsiteY3" fmla="*/ 362072 h 362072"/>
                  <a:gd name="connsiteX0" fmla="*/ 6442 w 1460408"/>
                  <a:gd name="connsiteY0" fmla="*/ 466847 h 466847"/>
                  <a:gd name="connsiteX1" fmla="*/ 0 w 1460408"/>
                  <a:gd name="connsiteY1" fmla="*/ 0 h 466847"/>
                  <a:gd name="connsiteX2" fmla="*/ 1460408 w 1460408"/>
                  <a:gd name="connsiteY2" fmla="*/ 466843 h 466847"/>
                  <a:gd name="connsiteX3" fmla="*/ 6442 w 1460408"/>
                  <a:gd name="connsiteY3" fmla="*/ 466847 h 4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0408" h="466847">
                    <a:moveTo>
                      <a:pt x="6442" y="466847"/>
                    </a:moveTo>
                    <a:cubicBezTo>
                      <a:pt x="4295" y="311231"/>
                      <a:pt x="2147" y="155616"/>
                      <a:pt x="0" y="0"/>
                    </a:cubicBezTo>
                    <a:lnTo>
                      <a:pt x="1460408" y="466843"/>
                    </a:lnTo>
                    <a:lnTo>
                      <a:pt x="6442" y="466847"/>
                    </a:lnTo>
                    <a:close/>
                  </a:path>
                </a:pathLst>
              </a:custGeom>
              <a:solidFill>
                <a:schemeClr val="accent1">
                  <a:alpha val="37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Gleichschenkliges Dreieck 112">
                <a:extLst>
                  <a:ext uri="{FF2B5EF4-FFF2-40B4-BE49-F238E27FC236}">
                    <a16:creationId xmlns:a16="http://schemas.microsoft.com/office/drawing/2014/main" id="{AF49E49E-1EC5-053D-F452-AD087D4A6A31}"/>
                  </a:ext>
                </a:extLst>
              </p:cNvPr>
              <p:cNvSpPr/>
              <p:nvPr/>
            </p:nvSpPr>
            <p:spPr>
              <a:xfrm rot="16200000">
                <a:off x="6723638" y="4511344"/>
                <a:ext cx="1856233" cy="362072"/>
              </a:xfrm>
              <a:custGeom>
                <a:avLst/>
                <a:gdLst>
                  <a:gd name="connsiteX0" fmla="*/ 0 w 3835217"/>
                  <a:gd name="connsiteY0" fmla="*/ 1409820 h 1409820"/>
                  <a:gd name="connsiteX1" fmla="*/ 1917609 w 3835217"/>
                  <a:gd name="connsiteY1" fmla="*/ 0 h 1409820"/>
                  <a:gd name="connsiteX2" fmla="*/ 3835217 w 3835217"/>
                  <a:gd name="connsiteY2" fmla="*/ 1409820 h 1409820"/>
                  <a:gd name="connsiteX3" fmla="*/ 0 w 3835217"/>
                  <a:gd name="connsiteY3" fmla="*/ 1409820 h 1409820"/>
                  <a:gd name="connsiteX0" fmla="*/ 0 w 3835217"/>
                  <a:gd name="connsiteY0" fmla="*/ 4086343 h 4086343"/>
                  <a:gd name="connsiteX1" fmla="*/ 1584234 w 3835217"/>
                  <a:gd name="connsiteY1" fmla="*/ 0 h 4086343"/>
                  <a:gd name="connsiteX2" fmla="*/ 3835217 w 3835217"/>
                  <a:gd name="connsiteY2" fmla="*/ 4086343 h 4086343"/>
                  <a:gd name="connsiteX3" fmla="*/ 0 w 3835217"/>
                  <a:gd name="connsiteY3" fmla="*/ 4086343 h 4086343"/>
                  <a:gd name="connsiteX0" fmla="*/ 0 w 3349442"/>
                  <a:gd name="connsiteY0" fmla="*/ 4086343 h 4086343"/>
                  <a:gd name="connsiteX1" fmla="*/ 1584234 w 3349442"/>
                  <a:gd name="connsiteY1" fmla="*/ 0 h 4086343"/>
                  <a:gd name="connsiteX2" fmla="*/ 3349442 w 3349442"/>
                  <a:gd name="connsiteY2" fmla="*/ 118 h 4086343"/>
                  <a:gd name="connsiteX3" fmla="*/ 0 w 3349442"/>
                  <a:gd name="connsiteY3" fmla="*/ 4086343 h 4086343"/>
                  <a:gd name="connsiteX0" fmla="*/ 6442 w 1765208"/>
                  <a:gd name="connsiteY0" fmla="*/ 362072 h 362072"/>
                  <a:gd name="connsiteX1" fmla="*/ 0 w 1765208"/>
                  <a:gd name="connsiteY1" fmla="*/ 0 h 362072"/>
                  <a:gd name="connsiteX2" fmla="*/ 1765208 w 1765208"/>
                  <a:gd name="connsiteY2" fmla="*/ 118 h 362072"/>
                  <a:gd name="connsiteX3" fmla="*/ 6442 w 1765208"/>
                  <a:gd name="connsiteY3" fmla="*/ 362072 h 36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5208" h="362072">
                    <a:moveTo>
                      <a:pt x="6442" y="362072"/>
                    </a:moveTo>
                    <a:lnTo>
                      <a:pt x="0" y="0"/>
                    </a:lnTo>
                    <a:lnTo>
                      <a:pt x="1765208" y="118"/>
                    </a:lnTo>
                    <a:lnTo>
                      <a:pt x="6442" y="362072"/>
                    </a:lnTo>
                    <a:close/>
                  </a:path>
                </a:pathLst>
              </a:custGeom>
              <a:solidFill>
                <a:schemeClr val="accent1">
                  <a:alpha val="37000"/>
                </a:schemeClr>
              </a:solidFill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Freihandform 84">
                <a:extLst>
                  <a:ext uri="{FF2B5EF4-FFF2-40B4-BE49-F238E27FC236}">
                    <a16:creationId xmlns:a16="http://schemas.microsoft.com/office/drawing/2014/main" id="{D42D62E9-67BB-4823-0C0E-43808F1F29CF}"/>
                  </a:ext>
                </a:extLst>
              </p:cNvPr>
              <p:cNvSpPr/>
              <p:nvPr/>
            </p:nvSpPr>
            <p:spPr>
              <a:xfrm>
                <a:off x="4657425" y="4189986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38" name="Freihandform 85">
                <a:extLst>
                  <a:ext uri="{FF2B5EF4-FFF2-40B4-BE49-F238E27FC236}">
                    <a16:creationId xmlns:a16="http://schemas.microsoft.com/office/drawing/2014/main" id="{A28C564C-CDA9-BCC9-9328-B86E84157A2E}"/>
                  </a:ext>
                </a:extLst>
              </p:cNvPr>
              <p:cNvSpPr/>
              <p:nvPr/>
            </p:nvSpPr>
            <p:spPr>
              <a:xfrm>
                <a:off x="5093696" y="4189730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39" name="Freihandform 87">
                <a:extLst>
                  <a:ext uri="{FF2B5EF4-FFF2-40B4-BE49-F238E27FC236}">
                    <a16:creationId xmlns:a16="http://schemas.microsoft.com/office/drawing/2014/main" id="{7714DAC4-5831-C53C-10BC-506D24F1EB4D}"/>
                  </a:ext>
                </a:extLst>
              </p:cNvPr>
              <p:cNvSpPr/>
              <p:nvPr/>
            </p:nvSpPr>
            <p:spPr>
              <a:xfrm>
                <a:off x="7663446" y="3967054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40" name="Freihandform 83">
                <a:extLst>
                  <a:ext uri="{FF2B5EF4-FFF2-40B4-BE49-F238E27FC236}">
                    <a16:creationId xmlns:a16="http://schemas.microsoft.com/office/drawing/2014/main" id="{A441A5C7-0AC1-4E2A-DB51-52160B559200}"/>
                  </a:ext>
                </a:extLst>
              </p:cNvPr>
              <p:cNvSpPr/>
              <p:nvPr/>
            </p:nvSpPr>
            <p:spPr>
              <a:xfrm>
                <a:off x="8093981" y="3973463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41" name="Freihandform 86">
                <a:extLst>
                  <a:ext uri="{FF2B5EF4-FFF2-40B4-BE49-F238E27FC236}">
                    <a16:creationId xmlns:a16="http://schemas.microsoft.com/office/drawing/2014/main" id="{03D6C3E7-23A4-881D-4126-2FBD81E721EA}"/>
                  </a:ext>
                </a:extLst>
              </p:cNvPr>
              <p:cNvSpPr/>
              <p:nvPr/>
            </p:nvSpPr>
            <p:spPr>
              <a:xfrm rot="5400000">
                <a:off x="5387744" y="5804954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42" name="Freihandform 87">
                <a:extLst>
                  <a:ext uri="{FF2B5EF4-FFF2-40B4-BE49-F238E27FC236}">
                    <a16:creationId xmlns:a16="http://schemas.microsoft.com/office/drawing/2014/main" id="{B5D23EFB-E2CF-D593-A0E4-5942B07DE7FA}"/>
                  </a:ext>
                </a:extLst>
              </p:cNvPr>
              <p:cNvSpPr/>
              <p:nvPr/>
            </p:nvSpPr>
            <p:spPr>
              <a:xfrm rot="5400000">
                <a:off x="7980654" y="4526862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grpSp>
            <p:nvGrpSpPr>
              <p:cNvPr id="243" name="Gruppieren 79">
                <a:extLst>
                  <a:ext uri="{FF2B5EF4-FFF2-40B4-BE49-F238E27FC236}">
                    <a16:creationId xmlns:a16="http://schemas.microsoft.com/office/drawing/2014/main" id="{CA8E683A-274D-6CE6-61AC-E613C6BD37D1}"/>
                  </a:ext>
                </a:extLst>
              </p:cNvPr>
              <p:cNvGrpSpPr/>
              <p:nvPr/>
            </p:nvGrpSpPr>
            <p:grpSpPr>
              <a:xfrm rot="5400000">
                <a:off x="7010989" y="4861439"/>
                <a:ext cx="395999" cy="2519996"/>
                <a:chOff x="4330168" y="1916993"/>
                <a:chExt cx="395999" cy="2519996"/>
              </a:xfrm>
            </p:grpSpPr>
            <p:sp>
              <p:nvSpPr>
                <p:cNvPr id="244" name="Freihandform 80">
                  <a:extLst>
                    <a:ext uri="{FF2B5EF4-FFF2-40B4-BE49-F238E27FC236}">
                      <a16:creationId xmlns:a16="http://schemas.microsoft.com/office/drawing/2014/main" id="{4BD39087-C208-D17D-E3E7-2DD058C04FAA}"/>
                    </a:ext>
                  </a:extLst>
                </p:cNvPr>
                <p:cNvSpPr/>
                <p:nvPr/>
              </p:nvSpPr>
              <p:spPr>
                <a:xfrm>
                  <a:off x="4330168" y="1916993"/>
                  <a:ext cx="395999" cy="63612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45" name="Freihandform 81">
                  <a:extLst>
                    <a:ext uri="{FF2B5EF4-FFF2-40B4-BE49-F238E27FC236}">
                      <a16:creationId xmlns:a16="http://schemas.microsoft.com/office/drawing/2014/main" id="{77341016-099B-0669-B7C9-65172CC7FF36}"/>
                    </a:ext>
                  </a:extLst>
                </p:cNvPr>
                <p:cNvSpPr/>
                <p:nvPr/>
              </p:nvSpPr>
              <p:spPr>
                <a:xfrm>
                  <a:off x="4330168" y="2553123"/>
                  <a:ext cx="395999" cy="63612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46" name="Freihandform 82">
                  <a:extLst>
                    <a:ext uri="{FF2B5EF4-FFF2-40B4-BE49-F238E27FC236}">
                      <a16:creationId xmlns:a16="http://schemas.microsoft.com/office/drawing/2014/main" id="{BB7416C1-DAFC-367F-2339-FF46474440E9}"/>
                    </a:ext>
                  </a:extLst>
                </p:cNvPr>
                <p:cNvSpPr/>
                <p:nvPr/>
              </p:nvSpPr>
              <p:spPr>
                <a:xfrm>
                  <a:off x="4330168" y="3200107"/>
                  <a:ext cx="395999" cy="63612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  <p:sp>
              <p:nvSpPr>
                <p:cNvPr id="247" name="Freihandform 83">
                  <a:extLst>
                    <a:ext uri="{FF2B5EF4-FFF2-40B4-BE49-F238E27FC236}">
                      <a16:creationId xmlns:a16="http://schemas.microsoft.com/office/drawing/2014/main" id="{531F0612-A95C-68A0-E60E-1FD6616205B4}"/>
                    </a:ext>
                  </a:extLst>
                </p:cNvPr>
                <p:cNvSpPr/>
                <p:nvPr/>
              </p:nvSpPr>
              <p:spPr>
                <a:xfrm>
                  <a:off x="4330168" y="3800860"/>
                  <a:ext cx="395999" cy="63612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+- f3 0 f2"/>
                    <a:gd name="f7" fmla="*/ f6 1 21600"/>
                    <a:gd name="f8" fmla="*/ f2 1 f7"/>
                    <a:gd name="f9" fmla="*/ f3 1 f7"/>
                    <a:gd name="f10" fmla="*/ f8 f4 1"/>
                    <a:gd name="f11" fmla="*/ f9 f4 1"/>
                    <a:gd name="f12" fmla="*/ f9 f5 1"/>
                    <a:gd name="f13" fmla="*/ f8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0" t="f13" r="f11" b="f12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solidFill>
                  <a:srgbClr val="729FCF"/>
                </a:solidFill>
                <a:ln w="28575" cap="flat">
                  <a:solidFill>
                    <a:srgbClr val="3465A4"/>
                  </a:solidFill>
                  <a:prstDash val="solid"/>
                  <a:miter/>
                </a:ln>
              </p:spPr>
              <p:txBody>
                <a:bodyPr vert="horz" wrap="square" lIns="90004" tIns="44997" rIns="90004" bIns="44997" anchor="ctr" anchorCtr="1" compatLnSpc="0">
                  <a:noAutofit/>
                </a:bodyPr>
                <a:lstStyle/>
                <a:p>
                  <a:pPr marL="0" marR="0" lvl="0" indent="0" algn="ctr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de-DE" sz="1800" b="0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1</a:t>
                  </a:r>
                </a:p>
              </p:txBody>
            </p:sp>
          </p:grpSp>
          <p:sp>
            <p:nvSpPr>
              <p:cNvPr id="248" name="Freihandform 114">
                <a:extLst>
                  <a:ext uri="{FF2B5EF4-FFF2-40B4-BE49-F238E27FC236}">
                    <a16:creationId xmlns:a16="http://schemas.microsoft.com/office/drawing/2014/main" id="{737C5DE1-11ED-F24B-EA12-CA5FFFC18059}"/>
                  </a:ext>
                </a:extLst>
              </p:cNvPr>
              <p:cNvSpPr/>
              <p:nvPr/>
            </p:nvSpPr>
            <p:spPr>
              <a:xfrm rot="5400000">
                <a:off x="7872288" y="5384794"/>
                <a:ext cx="900000" cy="115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249" name="Freihandform 40">
                <a:extLst>
                  <a:ext uri="{FF2B5EF4-FFF2-40B4-BE49-F238E27FC236}">
                    <a16:creationId xmlns:a16="http://schemas.microsoft.com/office/drawing/2014/main" id="{ABC26D6B-6D25-B4BF-4D4D-00333C281B1A}"/>
                  </a:ext>
                </a:extLst>
              </p:cNvPr>
              <p:cNvSpPr/>
              <p:nvPr/>
            </p:nvSpPr>
            <p:spPr>
              <a:xfrm>
                <a:off x="5053424" y="3854329"/>
                <a:ext cx="108000" cy="288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333333"/>
              </a:solidFill>
              <a:ln w="0" cap="flat">
                <a:solidFill>
                  <a:srgbClr val="111111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800" b="0" i="0" u="none" strike="noStrike" kern="1200" cap="none" spc="0" baseline="0">
                  <a:solidFill>
                    <a:srgbClr val="00000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endParaRPr>
              </a:p>
            </p:txBody>
          </p:sp>
          <p:sp>
            <p:nvSpPr>
              <p:cNvPr id="250" name="Freihandform 84">
                <a:extLst>
                  <a:ext uri="{FF2B5EF4-FFF2-40B4-BE49-F238E27FC236}">
                    <a16:creationId xmlns:a16="http://schemas.microsoft.com/office/drawing/2014/main" id="{752A2C78-28A0-14BD-CE4C-42BF8F93137F}"/>
                  </a:ext>
                </a:extLst>
              </p:cNvPr>
              <p:cNvSpPr/>
              <p:nvPr/>
            </p:nvSpPr>
            <p:spPr>
              <a:xfrm>
                <a:off x="4649336" y="5542217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51" name="Freihandform 84">
                <a:extLst>
                  <a:ext uri="{FF2B5EF4-FFF2-40B4-BE49-F238E27FC236}">
                    <a16:creationId xmlns:a16="http://schemas.microsoft.com/office/drawing/2014/main" id="{EF0E2E56-38C4-427F-557B-2A7810EEBEC9}"/>
                  </a:ext>
                </a:extLst>
              </p:cNvPr>
              <p:cNvSpPr/>
              <p:nvPr/>
            </p:nvSpPr>
            <p:spPr>
              <a:xfrm>
                <a:off x="4660932" y="4858741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  <p:sp>
            <p:nvSpPr>
              <p:cNvPr id="252" name="Freihandform 84">
                <a:extLst>
                  <a:ext uri="{FF2B5EF4-FFF2-40B4-BE49-F238E27FC236}">
                    <a16:creationId xmlns:a16="http://schemas.microsoft.com/office/drawing/2014/main" id="{DC248B51-F8B2-9F0D-6FDF-7A071E8380B8}"/>
                  </a:ext>
                </a:extLst>
              </p:cNvPr>
              <p:cNvSpPr/>
              <p:nvPr/>
            </p:nvSpPr>
            <p:spPr>
              <a:xfrm>
                <a:off x="7848746" y="5090326"/>
                <a:ext cx="395999" cy="6361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729FCF"/>
              </a:solidFill>
              <a:ln w="28575" cap="flat">
                <a:solidFill>
                  <a:srgbClr val="3465A4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1" compatLnSpc="0">
                <a:noAutofit/>
              </a:bodyPr>
              <a:lstStyle/>
              <a:p>
                <a:pPr marL="0" marR="0" lvl="0" indent="0" algn="ct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9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45C1-40D1-5A97-DECB-FCADAD44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Betriebskonzepte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7EAB8-8A92-E43A-EF24-A57F956E2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842602" cy="4292747"/>
          </a:xfrm>
        </p:spPr>
        <p:txBody>
          <a:bodyPr>
            <a:normAutofit/>
          </a:bodyPr>
          <a:lstStyle/>
          <a:p>
            <a:r>
              <a:rPr lang="de-DE" dirty="0"/>
              <a:t>Volleinspeisung (am einfachsten)</a:t>
            </a:r>
          </a:p>
          <a:p>
            <a:r>
              <a:rPr lang="de-DE" dirty="0"/>
              <a:t>Einzelanlagen</a:t>
            </a:r>
          </a:p>
          <a:p>
            <a:r>
              <a:rPr lang="de-DE" dirty="0"/>
              <a:t>Kollektive Selbstversorgung (am </a:t>
            </a:r>
            <a:r>
              <a:rPr lang="de-DE" dirty="0" err="1"/>
              <a:t>rentab</a:t>
            </a:r>
            <a:r>
              <a:rPr lang="de-DE" dirty="0"/>
              <a:t>.)</a:t>
            </a:r>
          </a:p>
          <a:p>
            <a:r>
              <a:rPr lang="de-DE" dirty="0">
                <a:solidFill>
                  <a:srgbClr val="00B050"/>
                </a:solidFill>
              </a:rPr>
              <a:t>Gemeinschaftliche Gebäudeversorgung</a:t>
            </a:r>
          </a:p>
          <a:p>
            <a:pPr lvl="1"/>
            <a:r>
              <a:rPr lang="de-DE" dirty="0">
                <a:solidFill>
                  <a:srgbClr val="00B050"/>
                </a:solidFill>
              </a:rPr>
              <a:t>Vielversprechend</a:t>
            </a:r>
          </a:p>
          <a:p>
            <a:pPr lvl="1"/>
            <a:r>
              <a:rPr lang="de-DE" dirty="0">
                <a:solidFill>
                  <a:srgbClr val="00B050"/>
                </a:solidFill>
              </a:rPr>
              <a:t>Solar-Paket I verfolgen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Zu geringer Verbrauch für Allgemeinstrom-Modell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Mieterstrom-Modell zu bürokratisch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DEB6E-B173-3F7B-8A06-135C56535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1" y="2160588"/>
            <a:ext cx="6816080" cy="4141416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A55587FA-1E02-F2EE-44CF-C31044B0A8B7}"/>
              </a:ext>
            </a:extLst>
          </p:cNvPr>
          <p:cNvSpPr/>
          <p:nvPr/>
        </p:nvSpPr>
        <p:spPr>
          <a:xfrm>
            <a:off x="0" y="3573016"/>
            <a:ext cx="1152128" cy="936811"/>
          </a:xfrm>
          <a:prstGeom prst="star7">
            <a:avLst>
              <a:gd name="adj" fmla="val 31912"/>
              <a:gd name="hf" fmla="val 102572"/>
              <a:gd name="vf" fmla="val 105210"/>
            </a:avLst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Neu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2024?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17A31-9977-00DA-59DD-8F215D4AE7DD}"/>
              </a:ext>
            </a:extLst>
          </p:cNvPr>
          <p:cNvSpPr txBox="1"/>
          <p:nvPr/>
        </p:nvSpPr>
        <p:spPr>
          <a:xfrm>
            <a:off x="5303912" y="6324506"/>
            <a:ext cx="63734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Photovoltaik auf dem Mehrfamilienhaus - Energieagentur Regio Freiburg (energieagentur-regio-freiburg.eu)</a:t>
            </a:r>
            <a:endParaRPr lang="en-US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8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A56F31-F59A-9527-3DB1-7C76A6AB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Volleinspeisung</a:t>
            </a:r>
            <a:br>
              <a:rPr lang="de-DE" dirty="0"/>
            </a:br>
            <a:r>
              <a:rPr lang="de-DE" sz="2400" dirty="0"/>
              <a:t>Einfachstes Modell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8E5FE6-E35F-B42A-5DB9-5442EF48D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48531"/>
          </a:xfrm>
        </p:spPr>
        <p:txBody>
          <a:bodyPr>
            <a:normAutofit/>
          </a:bodyPr>
          <a:lstStyle/>
          <a:p>
            <a:r>
              <a:rPr lang="de-DE" dirty="0"/>
              <a:t>Die WEG betreibt die PV-Anlage</a:t>
            </a:r>
          </a:p>
          <a:p>
            <a:r>
              <a:rPr lang="de-DE" dirty="0"/>
              <a:t>Der gesamte PV-Strom wird eingespeist</a:t>
            </a:r>
          </a:p>
          <a:p>
            <a:r>
              <a:rPr lang="de-DE" dirty="0"/>
              <a:t>Einspeisevergütung 11,35 ¢/kWh *)</a:t>
            </a:r>
          </a:p>
          <a:p>
            <a:pPr lvl="1"/>
            <a:r>
              <a:rPr lang="de-DE" dirty="0"/>
              <a:t>Verdoppelt seit 2023 • „nur“ für 20 Jahre</a:t>
            </a:r>
          </a:p>
          <a:p>
            <a:pPr lvl="1"/>
            <a:r>
              <a:rPr lang="de-DE" dirty="0"/>
              <a:t>Nach MEA an Eigentümer</a:t>
            </a:r>
          </a:p>
          <a:p>
            <a:r>
              <a:rPr lang="en-US" dirty="0" err="1"/>
              <a:t>Stromverträge</a:t>
            </a:r>
            <a:r>
              <a:rPr lang="en-US" dirty="0"/>
              <a:t> </a:t>
            </a:r>
            <a:r>
              <a:rPr lang="en-US" dirty="0" err="1"/>
              <a:t>bleiben</a:t>
            </a:r>
            <a:r>
              <a:rPr lang="en-US" dirty="0"/>
              <a:t> </a:t>
            </a:r>
            <a:r>
              <a:rPr lang="en-US" dirty="0" err="1"/>
              <a:t>unverändert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EFF516-9598-02F4-F397-DB7B684AF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65285"/>
              </p:ext>
            </p:extLst>
          </p:nvPr>
        </p:nvGraphicFramePr>
        <p:xfrm>
          <a:off x="767408" y="4729948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363055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8762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8291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Volleinspeisung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Gesamt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 Wohneinheit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89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Kosten (kein Speicher)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57.456 €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7.182 €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Ersparnis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3.226 €/Jahr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403 €/Jahr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20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Amortisation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17,8 Jahre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17,8 Jahre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262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E7FAE3-AA2B-8A7D-CBCA-051B0CFBFD86}"/>
              </a:ext>
            </a:extLst>
          </p:cNvPr>
          <p:cNvSpPr txBox="1"/>
          <p:nvPr/>
        </p:nvSpPr>
        <p:spPr>
          <a:xfrm>
            <a:off x="701336" y="6447505"/>
            <a:ext cx="2838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 Inbetriebnahme Aug 2024 – Jan 2025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631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E93C-FF78-5CFC-0E8D-F78DF613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Einzelanlagen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BBADD3-3399-24A2-4A3A-E3D756B83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6" y="1772817"/>
            <a:ext cx="9139080" cy="2304256"/>
          </a:xfrm>
        </p:spPr>
        <p:txBody>
          <a:bodyPr>
            <a:normAutofit/>
          </a:bodyPr>
          <a:lstStyle/>
          <a:p>
            <a:r>
              <a:rPr lang="de-DE" dirty="0"/>
              <a:t>Wer will betreibt eine eigene PV-Anlage</a:t>
            </a:r>
          </a:p>
          <a:p>
            <a:pPr lvl="1"/>
            <a:r>
              <a:rPr lang="de-DE" dirty="0"/>
              <a:t>Pacht</a:t>
            </a:r>
            <a:r>
              <a:rPr lang="en-US" dirty="0" err="1"/>
              <a:t>verträge</a:t>
            </a:r>
            <a:r>
              <a:rPr lang="en-US" dirty="0"/>
              <a:t> </a:t>
            </a:r>
            <a:r>
              <a:rPr lang="en-US" dirty="0" err="1"/>
              <a:t>nötig</a:t>
            </a:r>
            <a:r>
              <a:rPr lang="en-US" dirty="0"/>
              <a:t>, da das </a:t>
            </a:r>
            <a:r>
              <a:rPr lang="en-US" dirty="0" err="1"/>
              <a:t>Dach</a:t>
            </a:r>
            <a:r>
              <a:rPr lang="en-US" dirty="0"/>
              <a:t> der Gemeinschaft </a:t>
            </a:r>
            <a:r>
              <a:rPr lang="en-US" dirty="0" err="1"/>
              <a:t>gehört</a:t>
            </a:r>
            <a:r>
              <a:rPr lang="en-US" dirty="0"/>
              <a:t>.</a:t>
            </a:r>
            <a:br>
              <a:rPr lang="en-US" dirty="0"/>
            </a:br>
            <a:r>
              <a:rPr lang="en-US" sz="1200" dirty="0"/>
              <a:t>PV </a:t>
            </a:r>
            <a:r>
              <a:rPr lang="en-US" sz="1200" dirty="0" err="1"/>
              <a:t>Demontage</a:t>
            </a:r>
            <a:r>
              <a:rPr lang="en-US" sz="1200" dirty="0"/>
              <a:t> </a:t>
            </a:r>
            <a:r>
              <a:rPr lang="en-US" sz="1200" dirty="0" err="1"/>
              <a:t>bei</a:t>
            </a:r>
            <a:r>
              <a:rPr lang="en-US" sz="1200" dirty="0"/>
              <a:t> </a:t>
            </a:r>
            <a:r>
              <a:rPr lang="en-US" sz="1200" dirty="0" err="1"/>
              <a:t>Dachreparatur</a:t>
            </a:r>
            <a:r>
              <a:rPr lang="en-US" sz="1200" dirty="0"/>
              <a:t>, </a:t>
            </a:r>
            <a:r>
              <a:rPr lang="en-US" sz="1200" dirty="0" err="1"/>
              <a:t>Haftung</a:t>
            </a:r>
            <a:r>
              <a:rPr lang="en-US" sz="1200" dirty="0"/>
              <a:t> für </a:t>
            </a:r>
            <a:r>
              <a:rPr lang="en-US" sz="1200" dirty="0" err="1"/>
              <a:t>Schäden</a:t>
            </a:r>
            <a:r>
              <a:rPr lang="en-US" sz="1200" dirty="0"/>
              <a:t> am </a:t>
            </a:r>
            <a:r>
              <a:rPr lang="en-US" sz="1200" dirty="0" err="1"/>
              <a:t>Dach</a:t>
            </a:r>
            <a:r>
              <a:rPr lang="en-US" sz="1200" dirty="0"/>
              <a:t> </a:t>
            </a:r>
            <a:r>
              <a:rPr lang="en-US" sz="1200" dirty="0" err="1"/>
              <a:t>durch</a:t>
            </a:r>
            <a:r>
              <a:rPr lang="en-US" sz="1200" dirty="0"/>
              <a:t> PV</a:t>
            </a:r>
          </a:p>
          <a:p>
            <a:r>
              <a:rPr lang="de-DE" dirty="0"/>
              <a:t>Wechselrichter &amp; Zweirichtungszähler je Einheit</a:t>
            </a:r>
          </a:p>
          <a:p>
            <a:r>
              <a:rPr lang="de-DE" dirty="0"/>
              <a:t>Eigenverbrauch spart durchschnittlich 35 ¢/kWh, ohne Preissteigerung gerechnet</a:t>
            </a:r>
          </a:p>
          <a:p>
            <a:r>
              <a:rPr lang="de-DE" dirty="0"/>
              <a:t>Reststrom wird für 8,0 ¢/kWh eingespeist *)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92E59E-E6D6-3431-DBEF-D940FB518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78499"/>
              </p:ext>
            </p:extLst>
          </p:nvPr>
        </p:nvGraphicFramePr>
        <p:xfrm>
          <a:off x="712153" y="4053840"/>
          <a:ext cx="91390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692">
                  <a:extLst>
                    <a:ext uri="{9D8B030D-6E8A-4147-A177-3AD203B41FA5}">
                      <a16:colId xmlns:a16="http://schemas.microsoft.com/office/drawing/2014/main" val="762696292"/>
                    </a:ext>
                  </a:extLst>
                </a:gridCol>
                <a:gridCol w="1763710">
                  <a:extLst>
                    <a:ext uri="{9D8B030D-6E8A-4147-A177-3AD203B41FA5}">
                      <a16:colId xmlns:a16="http://schemas.microsoft.com/office/drawing/2014/main" val="2282655291"/>
                    </a:ext>
                  </a:extLst>
                </a:gridCol>
                <a:gridCol w="1703681">
                  <a:extLst>
                    <a:ext uri="{9D8B030D-6E8A-4147-A177-3AD203B41FA5}">
                      <a16:colId xmlns:a16="http://schemas.microsoft.com/office/drawing/2014/main" val="258549742"/>
                    </a:ext>
                  </a:extLst>
                </a:gridCol>
                <a:gridCol w="1741992">
                  <a:extLst>
                    <a:ext uri="{9D8B030D-6E8A-4147-A177-3AD203B41FA5}">
                      <a16:colId xmlns:a16="http://schemas.microsoft.com/office/drawing/2014/main" val="519920477"/>
                    </a:ext>
                  </a:extLst>
                </a:gridCol>
                <a:gridCol w="1613005">
                  <a:extLst>
                    <a:ext uri="{9D8B030D-6E8A-4147-A177-3AD203B41FA5}">
                      <a16:colId xmlns:a16="http://schemas.microsoft.com/office/drawing/2014/main" val="3014582492"/>
                    </a:ext>
                  </a:extLst>
                </a:gridCol>
              </a:tblGrid>
              <a:tr h="184739">
                <a:tc>
                  <a:txBody>
                    <a:bodyPr/>
                    <a:lstStyle/>
                    <a:p>
                      <a:r>
                        <a:rPr lang="de-DE" dirty="0"/>
                        <a:t>Verbrauch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1.500 kWh/Jahr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7.000 kWh/Jahr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37091"/>
                  </a:ext>
                </a:extLst>
              </a:tr>
              <a:tr h="184739">
                <a:tc>
                  <a:txBody>
                    <a:bodyPr/>
                    <a:lstStyle/>
                    <a:p>
                      <a:r>
                        <a:rPr lang="de-DE" dirty="0"/>
                        <a:t>Speicher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2,5 kWh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2,5 kWh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08299"/>
                  </a:ext>
                </a:extLst>
              </a:tr>
              <a:tr h="184739">
                <a:tc>
                  <a:txBody>
                    <a:bodyPr/>
                    <a:lstStyle/>
                    <a:p>
                      <a:r>
                        <a:rPr lang="de-DE" dirty="0"/>
                        <a:t>Kosten/Wohneinheit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7.980 €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10.480 €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7.980 €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10.480 €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10329"/>
                  </a:ext>
                </a:extLst>
              </a:tr>
              <a:tr h="184739">
                <a:tc>
                  <a:txBody>
                    <a:bodyPr/>
                    <a:lstStyle/>
                    <a:p>
                      <a:r>
                        <a:rPr lang="de-DE" dirty="0"/>
                        <a:t>Eigenverbrauch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12,4 %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28,6 %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33,5 %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55,6 %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89986"/>
                  </a:ext>
                </a:extLst>
              </a:tr>
              <a:tr h="184739">
                <a:tc>
                  <a:txBody>
                    <a:bodyPr/>
                    <a:lstStyle/>
                    <a:p>
                      <a:r>
                        <a:rPr lang="de-DE" dirty="0"/>
                        <a:t>Ersparnis/</a:t>
                      </a:r>
                      <a:r>
                        <a:rPr lang="de-DE" dirty="0" err="1"/>
                        <a:t>Wohneinh</a:t>
                      </a:r>
                      <a:r>
                        <a:rPr lang="de-DE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409 €/Jahr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571 €/Jahr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653 €/Jahr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884 €/Jahr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06297"/>
                  </a:ext>
                </a:extLst>
              </a:tr>
              <a:tr h="184739">
                <a:tc>
                  <a:txBody>
                    <a:bodyPr/>
                    <a:lstStyle/>
                    <a:p>
                      <a:r>
                        <a:rPr lang="de-DE" dirty="0"/>
                        <a:t>Amortisation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19,4 Jahre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18,3 Jahre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12,2 Jahre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11,8 Jahre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973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D46F5E-A6D4-8CA9-7324-780DC16E89D7}"/>
              </a:ext>
            </a:extLst>
          </p:cNvPr>
          <p:cNvSpPr txBox="1"/>
          <p:nvPr/>
        </p:nvSpPr>
        <p:spPr>
          <a:xfrm>
            <a:off x="701336" y="6447505"/>
            <a:ext cx="2838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 Inbetriebnahme Aug 2024 – Jan 2025</a:t>
            </a:r>
            <a:endParaRPr lang="en-US" sz="12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A8EE393-B6FE-0BEA-DA39-B265B011DA4E}"/>
              </a:ext>
            </a:extLst>
          </p:cNvPr>
          <p:cNvSpPr/>
          <p:nvPr/>
        </p:nvSpPr>
        <p:spPr>
          <a:xfrm>
            <a:off x="9768408" y="5013176"/>
            <a:ext cx="1492383" cy="966820"/>
          </a:xfrm>
          <a:prstGeom prst="wedgeRoundRectCallout">
            <a:avLst>
              <a:gd name="adj1" fmla="val -53868"/>
              <a:gd name="adj2" fmla="val 606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7 %</a:t>
            </a:r>
          </a:p>
          <a:p>
            <a:pPr algn="ctr"/>
            <a:r>
              <a:rPr lang="de-DE" sz="1600" dirty="0">
                <a:solidFill>
                  <a:srgbClr val="000000"/>
                </a:solidFill>
              </a:rPr>
              <a:t>Rendite</a:t>
            </a:r>
          </a:p>
          <a:p>
            <a:pPr algn="ctr"/>
            <a:r>
              <a:rPr lang="de-DE" sz="1000" dirty="0">
                <a:solidFill>
                  <a:srgbClr val="000000"/>
                </a:solidFill>
              </a:rPr>
              <a:t>30 Jahre Nutzung, </a:t>
            </a:r>
            <a:br>
              <a:rPr lang="de-DE" sz="10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000000"/>
                </a:solidFill>
              </a:rPr>
              <a:t>20 Jahre Einspeisung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2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D889-536C-1E9C-DFFE-A2DF3577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Kollektive Selbstversorgung</a:t>
            </a:r>
            <a:br>
              <a:rPr lang="de-DE" dirty="0"/>
            </a:br>
            <a:r>
              <a:rPr lang="de-DE" sz="2400" dirty="0"/>
              <a:t>Einigkeit lohnt sich finanziell für alle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8AFB-0ED3-EB37-6DB3-1C89292C5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8124" y="2334087"/>
            <a:ext cx="6955230" cy="2481175"/>
          </a:xfrm>
        </p:spPr>
        <p:txBody>
          <a:bodyPr>
            <a:normAutofit fontScale="92500"/>
          </a:bodyPr>
          <a:lstStyle/>
          <a:p>
            <a:r>
              <a:rPr lang="de-DE" dirty="0"/>
              <a:t>WEG betreibt </a:t>
            </a:r>
            <a:r>
              <a:rPr lang="de-DE" u="sng" dirty="0"/>
              <a:t>eine</a:t>
            </a:r>
            <a:r>
              <a:rPr lang="de-DE" dirty="0"/>
              <a:t> PV-Anlage und nutzt PV-Strom für </a:t>
            </a:r>
            <a:r>
              <a:rPr lang="de-DE" u="sng" dirty="0"/>
              <a:t>Wohnungsstrom</a:t>
            </a:r>
            <a:r>
              <a:rPr lang="de-DE" dirty="0"/>
              <a:t>, Allgemeinstrom und Einspeisung</a:t>
            </a:r>
          </a:p>
          <a:p>
            <a:r>
              <a:rPr lang="en-US" dirty="0" err="1"/>
              <a:t>Höherer</a:t>
            </a:r>
            <a:r>
              <a:rPr lang="en-US" dirty="0"/>
              <a:t> </a:t>
            </a:r>
            <a:r>
              <a:rPr lang="en-US" dirty="0" err="1"/>
              <a:t>Eigenverbrauch</a:t>
            </a:r>
            <a:r>
              <a:rPr lang="en-US" dirty="0"/>
              <a:t>, da 8 </a:t>
            </a:r>
            <a:r>
              <a:rPr lang="en-US" dirty="0" err="1"/>
              <a:t>Haushalte</a:t>
            </a:r>
            <a:r>
              <a:rPr lang="en-US" dirty="0"/>
              <a:t> </a:t>
            </a:r>
          </a:p>
          <a:p>
            <a:r>
              <a:rPr lang="en-US" dirty="0" err="1"/>
              <a:t>Billiger</a:t>
            </a:r>
            <a:r>
              <a:rPr lang="en-US" dirty="0"/>
              <a:t>, da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u="sng" dirty="0" err="1"/>
              <a:t>ein</a:t>
            </a:r>
            <a:r>
              <a:rPr lang="en-US" dirty="0"/>
              <a:t> </a:t>
            </a:r>
            <a:r>
              <a:rPr lang="en-US" dirty="0" err="1"/>
              <a:t>Wechselrichter</a:t>
            </a:r>
            <a:r>
              <a:rPr lang="en-US" dirty="0"/>
              <a:t> &amp; </a:t>
            </a:r>
            <a:r>
              <a:rPr lang="en-US" dirty="0" err="1"/>
              <a:t>Zweirichtungszähler</a:t>
            </a:r>
            <a:endParaRPr lang="en-US" dirty="0"/>
          </a:p>
          <a:p>
            <a:r>
              <a:rPr lang="en-US" dirty="0" err="1"/>
              <a:t>Benötigt</a:t>
            </a:r>
            <a:r>
              <a:rPr lang="en-US" dirty="0"/>
              <a:t> </a:t>
            </a:r>
            <a:r>
              <a:rPr lang="en-US" u="sng" dirty="0" err="1"/>
              <a:t>gemeinsamen</a:t>
            </a:r>
            <a:r>
              <a:rPr lang="en-US" u="sng" dirty="0"/>
              <a:t> </a:t>
            </a:r>
            <a:r>
              <a:rPr lang="en-US" u="sng" dirty="0" err="1"/>
              <a:t>Hauptzähler</a:t>
            </a:r>
            <a:r>
              <a:rPr lang="en-US" u="sng" dirty="0"/>
              <a:t> &amp; </a:t>
            </a:r>
            <a:r>
              <a:rPr lang="en-US" u="sng" dirty="0" err="1"/>
              <a:t>Stromvertrag</a:t>
            </a:r>
            <a:r>
              <a:rPr lang="en-US" dirty="0"/>
              <a:t> für fast alle</a:t>
            </a:r>
          </a:p>
          <a:p>
            <a:pPr lvl="1"/>
            <a:r>
              <a:rPr lang="en-US" dirty="0"/>
              <a:t>Aber: </a:t>
            </a:r>
            <a:r>
              <a:rPr lang="en-US" dirty="0" err="1"/>
              <a:t>Recht</a:t>
            </a:r>
            <a:r>
              <a:rPr lang="en-US" dirty="0"/>
              <a:t> auf </a:t>
            </a:r>
            <a:r>
              <a:rPr lang="en-US" dirty="0" err="1"/>
              <a:t>freie</a:t>
            </a:r>
            <a:r>
              <a:rPr lang="en-US" dirty="0"/>
              <a:t> Wahl des </a:t>
            </a:r>
            <a:r>
              <a:rPr lang="en-US" dirty="0" err="1"/>
              <a:t>Stromversorgers</a:t>
            </a:r>
            <a:endParaRPr lang="en-US" dirty="0"/>
          </a:p>
          <a:p>
            <a:pPr lvl="1"/>
            <a:r>
              <a:rPr lang="en-US" dirty="0" err="1"/>
              <a:t>Vorteil</a:t>
            </a:r>
            <a:r>
              <a:rPr lang="en-US" dirty="0"/>
              <a:t>: Nur </a:t>
            </a:r>
            <a:r>
              <a:rPr lang="en-US" dirty="0" err="1"/>
              <a:t>anteilige</a:t>
            </a:r>
            <a:r>
              <a:rPr lang="en-US" dirty="0"/>
              <a:t> </a:t>
            </a:r>
            <a:r>
              <a:rPr lang="en-US" dirty="0" err="1"/>
              <a:t>Grundgebühr</a:t>
            </a:r>
            <a:r>
              <a:rPr lang="en-US" dirty="0"/>
              <a:t> (</a:t>
            </a:r>
            <a:r>
              <a:rPr lang="en-US" dirty="0" err="1"/>
              <a:t>meist</a:t>
            </a:r>
            <a:r>
              <a:rPr lang="en-US" dirty="0"/>
              <a:t> 150 €/</a:t>
            </a:r>
            <a:r>
              <a:rPr lang="en-US" dirty="0" err="1"/>
              <a:t>Jahr</a:t>
            </a:r>
            <a:r>
              <a:rPr lang="en-US" dirty="0"/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C9A59-94F0-59C6-4463-D7E361ECF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27950"/>
              </p:ext>
            </p:extLst>
          </p:nvPr>
        </p:nvGraphicFramePr>
        <p:xfrm>
          <a:off x="4634608" y="4869160"/>
          <a:ext cx="648843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005">
                  <a:extLst>
                    <a:ext uri="{9D8B030D-6E8A-4147-A177-3AD203B41FA5}">
                      <a16:colId xmlns:a16="http://schemas.microsoft.com/office/drawing/2014/main" val="762696292"/>
                    </a:ext>
                  </a:extLst>
                </a:gridCol>
                <a:gridCol w="3167430">
                  <a:extLst>
                    <a:ext uri="{9D8B030D-6E8A-4147-A177-3AD203B41FA5}">
                      <a16:colId xmlns:a16="http://schemas.microsoft.com/office/drawing/2014/main" val="2282655291"/>
                    </a:ext>
                  </a:extLst>
                </a:gridCol>
              </a:tblGrid>
              <a:tr h="35829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PV 31,9 kWp ohne Speicher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37091"/>
                  </a:ext>
                </a:extLst>
              </a:tr>
              <a:tr h="204739">
                <a:tc>
                  <a:txBody>
                    <a:bodyPr/>
                    <a:lstStyle/>
                    <a:p>
                      <a:r>
                        <a:rPr lang="de-DE" sz="1800" dirty="0"/>
                        <a:t>Kosten/Wohneinheit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</a:rPr>
                        <a:t>7.182 €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10329"/>
                  </a:ext>
                </a:extLst>
              </a:tr>
              <a:tr h="204739">
                <a:tc>
                  <a:txBody>
                    <a:bodyPr/>
                    <a:lstStyle/>
                    <a:p>
                      <a:r>
                        <a:rPr lang="de-DE" sz="1800" dirty="0"/>
                        <a:t>Eigenverbrauch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</a:rPr>
                        <a:t>32,6 %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05712"/>
                  </a:ext>
                </a:extLst>
              </a:tr>
              <a:tr h="204739">
                <a:tc>
                  <a:txBody>
                    <a:bodyPr/>
                    <a:lstStyle/>
                    <a:p>
                      <a:r>
                        <a:rPr lang="de-DE" sz="1800" dirty="0" err="1"/>
                        <a:t>Einsparnis</a:t>
                      </a:r>
                      <a:r>
                        <a:rPr lang="de-DE" sz="1800" dirty="0"/>
                        <a:t>/</a:t>
                      </a:r>
                      <a:r>
                        <a:rPr lang="de-DE" sz="1800" dirty="0" err="1"/>
                        <a:t>Wohneinh</a:t>
                      </a:r>
                      <a:r>
                        <a:rPr lang="de-DE" sz="1800" dirty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</a:rPr>
                        <a:t>721 €/Jahr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58262"/>
                  </a:ext>
                </a:extLst>
              </a:tr>
              <a:tr h="204739">
                <a:tc>
                  <a:txBody>
                    <a:bodyPr/>
                    <a:lstStyle/>
                    <a:p>
                      <a:r>
                        <a:rPr lang="de-DE" sz="1800" dirty="0"/>
                        <a:t>Amortisation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</a:rPr>
                        <a:t>10,0 Jahre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9736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127B6A2-EB62-EF3E-C07D-F49D82AE0976}"/>
              </a:ext>
            </a:extLst>
          </p:cNvPr>
          <p:cNvSpPr/>
          <p:nvPr/>
        </p:nvSpPr>
        <p:spPr>
          <a:xfrm>
            <a:off x="1466002" y="4959961"/>
            <a:ext cx="666138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90981-04F8-670C-4214-2C9B7889BF9C}"/>
              </a:ext>
            </a:extLst>
          </p:cNvPr>
          <p:cNvSpPr/>
          <p:nvPr/>
        </p:nvSpPr>
        <p:spPr>
          <a:xfrm>
            <a:off x="2889869" y="4057180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W2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62BA3-C204-D74E-2C78-ADEED3C097CC}"/>
              </a:ext>
            </a:extLst>
          </p:cNvPr>
          <p:cNvSpPr/>
          <p:nvPr/>
        </p:nvSpPr>
        <p:spPr>
          <a:xfrm>
            <a:off x="2889869" y="3156285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W4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949C6-B253-45DC-931D-06B2AAAB0EF2}"/>
              </a:ext>
            </a:extLst>
          </p:cNvPr>
          <p:cNvSpPr/>
          <p:nvPr/>
        </p:nvSpPr>
        <p:spPr>
          <a:xfrm>
            <a:off x="1466002" y="4057180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W1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3DD36B-D224-6FFD-EDB4-B5916D1A70BF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2510341" y="2834825"/>
            <a:ext cx="12817" cy="26618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95ABF7-11A2-C6EC-7E83-066BB41D026D}"/>
              </a:ext>
            </a:extLst>
          </p:cNvPr>
          <p:cNvCxnSpPr>
            <a:cxnSpLocks/>
          </p:cNvCxnSpPr>
          <p:nvPr/>
        </p:nvCxnSpPr>
        <p:spPr>
          <a:xfrm>
            <a:off x="2518831" y="3479378"/>
            <a:ext cx="3750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FB7375-CE42-73D0-DF96-1CBBF98DADCB}"/>
              </a:ext>
            </a:extLst>
          </p:cNvPr>
          <p:cNvSpPr txBox="1"/>
          <p:nvPr/>
        </p:nvSpPr>
        <p:spPr>
          <a:xfrm>
            <a:off x="319118" y="491146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Netz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C6782-6C4F-E503-E15C-EFCB07B4435D}"/>
              </a:ext>
            </a:extLst>
          </p:cNvPr>
          <p:cNvCxnSpPr>
            <a:cxnSpLocks/>
          </p:cNvCxnSpPr>
          <p:nvPr/>
        </p:nvCxnSpPr>
        <p:spPr>
          <a:xfrm flipH="1">
            <a:off x="1068954" y="1860142"/>
            <a:ext cx="1426646" cy="7556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824615-6142-102A-EDC4-5AEF8269531B}"/>
              </a:ext>
            </a:extLst>
          </p:cNvPr>
          <p:cNvCxnSpPr>
            <a:cxnSpLocks/>
          </p:cNvCxnSpPr>
          <p:nvPr/>
        </p:nvCxnSpPr>
        <p:spPr>
          <a:xfrm>
            <a:off x="2495600" y="1860142"/>
            <a:ext cx="1425195" cy="7556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5E0B9-2123-FE5D-8E61-18DD6CF39A0E}"/>
              </a:ext>
            </a:extLst>
          </p:cNvPr>
          <p:cNvCxnSpPr>
            <a:cxnSpLocks/>
          </p:cNvCxnSpPr>
          <p:nvPr/>
        </p:nvCxnSpPr>
        <p:spPr>
          <a:xfrm>
            <a:off x="3920795" y="2623308"/>
            <a:ext cx="0" cy="3181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3F7D4-066B-96DB-5BB0-E694EB577E64}"/>
              </a:ext>
            </a:extLst>
          </p:cNvPr>
          <p:cNvSpPr/>
          <p:nvPr/>
        </p:nvSpPr>
        <p:spPr>
          <a:xfrm>
            <a:off x="2889869" y="4956759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493862-4C8D-690A-0028-E3CF3A79189B}"/>
              </a:ext>
            </a:extLst>
          </p:cNvPr>
          <p:cNvCxnSpPr>
            <a:cxnSpLocks/>
          </p:cNvCxnSpPr>
          <p:nvPr/>
        </p:nvCxnSpPr>
        <p:spPr>
          <a:xfrm flipH="1">
            <a:off x="2137462" y="3479378"/>
            <a:ext cx="3581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FEEA13-C73C-60F4-17C9-A3452E5A3BDF}"/>
              </a:ext>
            </a:extLst>
          </p:cNvPr>
          <p:cNvCxnSpPr>
            <a:cxnSpLocks/>
          </p:cNvCxnSpPr>
          <p:nvPr/>
        </p:nvCxnSpPr>
        <p:spPr>
          <a:xfrm flipH="1">
            <a:off x="2126818" y="4379385"/>
            <a:ext cx="36878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DFE284-726C-E0E7-9E1F-36A66E420F8D}"/>
              </a:ext>
            </a:extLst>
          </p:cNvPr>
          <p:cNvCxnSpPr>
            <a:cxnSpLocks/>
          </p:cNvCxnSpPr>
          <p:nvPr/>
        </p:nvCxnSpPr>
        <p:spPr>
          <a:xfrm flipH="1">
            <a:off x="2137462" y="5283778"/>
            <a:ext cx="3416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40798E-5E31-F4E3-2BEF-1BD7FF353406}"/>
              </a:ext>
            </a:extLst>
          </p:cNvPr>
          <p:cNvCxnSpPr>
            <a:cxnSpLocks/>
          </p:cNvCxnSpPr>
          <p:nvPr/>
        </p:nvCxnSpPr>
        <p:spPr>
          <a:xfrm>
            <a:off x="2495600" y="4381980"/>
            <a:ext cx="3750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8B1CA7-7C36-5043-5151-11CF371C72FD}"/>
              </a:ext>
            </a:extLst>
          </p:cNvPr>
          <p:cNvCxnSpPr>
            <a:cxnSpLocks/>
          </p:cNvCxnSpPr>
          <p:nvPr/>
        </p:nvCxnSpPr>
        <p:spPr>
          <a:xfrm>
            <a:off x="2518831" y="5280795"/>
            <a:ext cx="3750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6BC2B1-EC1A-F1FE-F724-4FE83971D2FE}"/>
              </a:ext>
            </a:extLst>
          </p:cNvPr>
          <p:cNvCxnSpPr>
            <a:cxnSpLocks/>
          </p:cNvCxnSpPr>
          <p:nvPr/>
        </p:nvCxnSpPr>
        <p:spPr>
          <a:xfrm flipH="1">
            <a:off x="407368" y="5289765"/>
            <a:ext cx="1063956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F6320C-54F8-88F3-9E50-A21FE7E4388A}"/>
              </a:ext>
            </a:extLst>
          </p:cNvPr>
          <p:cNvCxnSpPr>
            <a:cxnSpLocks/>
          </p:cNvCxnSpPr>
          <p:nvPr/>
        </p:nvCxnSpPr>
        <p:spPr>
          <a:xfrm>
            <a:off x="1068954" y="2609011"/>
            <a:ext cx="0" cy="31962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5CC2B0-E565-4D56-0A89-1A0C410409E3}"/>
              </a:ext>
            </a:extLst>
          </p:cNvPr>
          <p:cNvCxnSpPr>
            <a:cxnSpLocks/>
          </p:cNvCxnSpPr>
          <p:nvPr/>
        </p:nvCxnSpPr>
        <p:spPr>
          <a:xfrm flipH="1">
            <a:off x="1068954" y="5805264"/>
            <a:ext cx="28518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414BB3-ADC6-4D64-BDD5-0CE393C08540}"/>
              </a:ext>
            </a:extLst>
          </p:cNvPr>
          <p:cNvSpPr txBox="1"/>
          <p:nvPr/>
        </p:nvSpPr>
        <p:spPr>
          <a:xfrm>
            <a:off x="1009781" y="5856338"/>
            <a:ext cx="327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Z: Geeichter Hauptzähler</a:t>
            </a:r>
          </a:p>
          <a:p>
            <a:r>
              <a:rPr lang="de-DE" sz="1200" dirty="0"/>
              <a:t>W1 - W4: Unterzähler für Wohnungen</a:t>
            </a:r>
          </a:p>
          <a:p>
            <a:r>
              <a:rPr lang="de-DE" sz="1200" dirty="0"/>
              <a:t>A: Unterzähler für Allgemeinstrom</a:t>
            </a:r>
          </a:p>
          <a:p>
            <a:r>
              <a:rPr lang="de-DE" sz="1200" dirty="0"/>
              <a:t>Bild analog zu VBEW MK-D3</a:t>
            </a:r>
            <a:endParaRPr lang="en-US" sz="1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A8AF55-7EC0-7D5E-8370-743A49D34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818" y="2186754"/>
            <a:ext cx="767045" cy="648071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3C7986-F252-4B3E-B04D-B6ECD8CAEF01}"/>
              </a:ext>
            </a:extLst>
          </p:cNvPr>
          <p:cNvSpPr/>
          <p:nvPr/>
        </p:nvSpPr>
        <p:spPr>
          <a:xfrm>
            <a:off x="1466002" y="3155342"/>
            <a:ext cx="666138" cy="648072"/>
          </a:xfrm>
          <a:prstGeom prst="rect">
            <a:avLst/>
          </a:prstGeom>
          <a:solidFill>
            <a:srgbClr val="92D050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W3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3A87BF-45B4-C34C-09AE-F89CA3887C24}"/>
              </a:ext>
            </a:extLst>
          </p:cNvPr>
          <p:cNvCxnSpPr>
            <a:cxnSpLocks/>
          </p:cNvCxnSpPr>
          <p:nvPr/>
        </p:nvCxnSpPr>
        <p:spPr>
          <a:xfrm flipV="1">
            <a:off x="6960096" y="332656"/>
            <a:ext cx="0" cy="180020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FF69A5-CD37-0917-6D82-30EEAEE1A989}"/>
              </a:ext>
            </a:extLst>
          </p:cNvPr>
          <p:cNvCxnSpPr/>
          <p:nvPr/>
        </p:nvCxnSpPr>
        <p:spPr>
          <a:xfrm>
            <a:off x="6960096" y="2132856"/>
            <a:ext cx="2736304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B26961-D198-27CB-E902-8552638F122C}"/>
              </a:ext>
            </a:extLst>
          </p:cNvPr>
          <p:cNvSpPr/>
          <p:nvPr/>
        </p:nvSpPr>
        <p:spPr>
          <a:xfrm>
            <a:off x="6888088" y="774441"/>
            <a:ext cx="2901821" cy="1334277"/>
          </a:xfrm>
          <a:custGeom>
            <a:avLst/>
            <a:gdLst>
              <a:gd name="connsiteX0" fmla="*/ 0 w 2901821"/>
              <a:gd name="connsiteY0" fmla="*/ 1334277 h 1334277"/>
              <a:gd name="connsiteX1" fmla="*/ 102637 w 2901821"/>
              <a:gd name="connsiteY1" fmla="*/ 1278294 h 1334277"/>
              <a:gd name="connsiteX2" fmla="*/ 149290 w 2901821"/>
              <a:gd name="connsiteY2" fmla="*/ 1250302 h 1334277"/>
              <a:gd name="connsiteX3" fmla="*/ 186613 w 2901821"/>
              <a:gd name="connsiteY3" fmla="*/ 1212979 h 1334277"/>
              <a:gd name="connsiteX4" fmla="*/ 242596 w 2901821"/>
              <a:gd name="connsiteY4" fmla="*/ 1166326 h 1334277"/>
              <a:gd name="connsiteX5" fmla="*/ 279919 w 2901821"/>
              <a:gd name="connsiteY5" fmla="*/ 1110343 h 1334277"/>
              <a:gd name="connsiteX6" fmla="*/ 326572 w 2901821"/>
              <a:gd name="connsiteY6" fmla="*/ 1054359 h 1334277"/>
              <a:gd name="connsiteX7" fmla="*/ 335902 w 2901821"/>
              <a:gd name="connsiteY7" fmla="*/ 1007706 h 1334277"/>
              <a:gd name="connsiteX8" fmla="*/ 419878 w 2901821"/>
              <a:gd name="connsiteY8" fmla="*/ 802432 h 1334277"/>
              <a:gd name="connsiteX9" fmla="*/ 457200 w 2901821"/>
              <a:gd name="connsiteY9" fmla="*/ 737118 h 1334277"/>
              <a:gd name="connsiteX10" fmla="*/ 494523 w 2901821"/>
              <a:gd name="connsiteY10" fmla="*/ 634481 h 1334277"/>
              <a:gd name="connsiteX11" fmla="*/ 559837 w 2901821"/>
              <a:gd name="connsiteY11" fmla="*/ 438539 h 1334277"/>
              <a:gd name="connsiteX12" fmla="*/ 597160 w 2901821"/>
              <a:gd name="connsiteY12" fmla="*/ 270588 h 1334277"/>
              <a:gd name="connsiteX13" fmla="*/ 615821 w 2901821"/>
              <a:gd name="connsiteY13" fmla="*/ 177281 h 1334277"/>
              <a:gd name="connsiteX14" fmla="*/ 634482 w 2901821"/>
              <a:gd name="connsiteY14" fmla="*/ 130628 h 1334277"/>
              <a:gd name="connsiteX15" fmla="*/ 681135 w 2901821"/>
              <a:gd name="connsiteY15" fmla="*/ 46653 h 1334277"/>
              <a:gd name="connsiteX16" fmla="*/ 709127 w 2901821"/>
              <a:gd name="connsiteY16" fmla="*/ 9330 h 1334277"/>
              <a:gd name="connsiteX17" fmla="*/ 746449 w 2901821"/>
              <a:gd name="connsiteY17" fmla="*/ 0 h 1334277"/>
              <a:gd name="connsiteX18" fmla="*/ 783772 w 2901821"/>
              <a:gd name="connsiteY18" fmla="*/ 102637 h 1334277"/>
              <a:gd name="connsiteX19" fmla="*/ 802433 w 2901821"/>
              <a:gd name="connsiteY19" fmla="*/ 139959 h 1334277"/>
              <a:gd name="connsiteX20" fmla="*/ 830425 w 2901821"/>
              <a:gd name="connsiteY20" fmla="*/ 242596 h 1334277"/>
              <a:gd name="connsiteX21" fmla="*/ 839756 w 2901821"/>
              <a:gd name="connsiteY21" fmla="*/ 298579 h 1334277"/>
              <a:gd name="connsiteX22" fmla="*/ 858417 w 2901821"/>
              <a:gd name="connsiteY22" fmla="*/ 363894 h 1334277"/>
              <a:gd name="connsiteX23" fmla="*/ 886409 w 2901821"/>
              <a:gd name="connsiteY23" fmla="*/ 466530 h 1334277"/>
              <a:gd name="connsiteX24" fmla="*/ 895739 w 2901821"/>
              <a:gd name="connsiteY24" fmla="*/ 522514 h 1334277"/>
              <a:gd name="connsiteX25" fmla="*/ 914400 w 2901821"/>
              <a:gd name="connsiteY25" fmla="*/ 597159 h 1334277"/>
              <a:gd name="connsiteX26" fmla="*/ 923731 w 2901821"/>
              <a:gd name="connsiteY26" fmla="*/ 662473 h 1334277"/>
              <a:gd name="connsiteX27" fmla="*/ 942392 w 2901821"/>
              <a:gd name="connsiteY27" fmla="*/ 746449 h 1334277"/>
              <a:gd name="connsiteX28" fmla="*/ 951723 w 2901821"/>
              <a:gd name="connsiteY28" fmla="*/ 802432 h 1334277"/>
              <a:gd name="connsiteX29" fmla="*/ 970384 w 2901821"/>
              <a:gd name="connsiteY29" fmla="*/ 989045 h 1334277"/>
              <a:gd name="connsiteX30" fmla="*/ 989045 w 2901821"/>
              <a:gd name="connsiteY30" fmla="*/ 1017037 h 1334277"/>
              <a:gd name="connsiteX31" fmla="*/ 1007707 w 2901821"/>
              <a:gd name="connsiteY31" fmla="*/ 1091681 h 1334277"/>
              <a:gd name="connsiteX32" fmla="*/ 1045029 w 2901821"/>
              <a:gd name="connsiteY32" fmla="*/ 1138335 h 1334277"/>
              <a:gd name="connsiteX33" fmla="*/ 1147666 w 2901821"/>
              <a:gd name="connsiteY33" fmla="*/ 1222310 h 1334277"/>
              <a:gd name="connsiteX34" fmla="*/ 1231641 w 2901821"/>
              <a:gd name="connsiteY34" fmla="*/ 1240971 h 1334277"/>
              <a:gd name="connsiteX35" fmla="*/ 1334278 w 2901821"/>
              <a:gd name="connsiteY35" fmla="*/ 1278294 h 1334277"/>
              <a:gd name="connsiteX36" fmla="*/ 1436915 w 2901821"/>
              <a:gd name="connsiteY36" fmla="*/ 1306286 h 1334277"/>
              <a:gd name="connsiteX37" fmla="*/ 1838131 w 2901821"/>
              <a:gd name="connsiteY37" fmla="*/ 1287624 h 1334277"/>
              <a:gd name="connsiteX38" fmla="*/ 1894115 w 2901821"/>
              <a:gd name="connsiteY38" fmla="*/ 1278294 h 1334277"/>
              <a:gd name="connsiteX39" fmla="*/ 1922107 w 2901821"/>
              <a:gd name="connsiteY39" fmla="*/ 1259632 h 1334277"/>
              <a:gd name="connsiteX40" fmla="*/ 1987421 w 2901821"/>
              <a:gd name="connsiteY40" fmla="*/ 1222310 h 1334277"/>
              <a:gd name="connsiteX41" fmla="*/ 2015413 w 2901821"/>
              <a:gd name="connsiteY41" fmla="*/ 1184988 h 1334277"/>
              <a:gd name="connsiteX42" fmla="*/ 2062066 w 2901821"/>
              <a:gd name="connsiteY42" fmla="*/ 1147665 h 1334277"/>
              <a:gd name="connsiteX43" fmla="*/ 2090058 w 2901821"/>
              <a:gd name="connsiteY43" fmla="*/ 1101012 h 1334277"/>
              <a:gd name="connsiteX44" fmla="*/ 2099388 w 2901821"/>
              <a:gd name="connsiteY44" fmla="*/ 1063690 h 1334277"/>
              <a:gd name="connsiteX45" fmla="*/ 2108719 w 2901821"/>
              <a:gd name="connsiteY45" fmla="*/ 998375 h 1334277"/>
              <a:gd name="connsiteX46" fmla="*/ 2118049 w 2901821"/>
              <a:gd name="connsiteY46" fmla="*/ 942392 h 1334277"/>
              <a:gd name="connsiteX47" fmla="*/ 2127380 w 2901821"/>
              <a:gd name="connsiteY47" fmla="*/ 802432 h 1334277"/>
              <a:gd name="connsiteX48" fmla="*/ 2136711 w 2901821"/>
              <a:gd name="connsiteY48" fmla="*/ 746449 h 1334277"/>
              <a:gd name="connsiteX49" fmla="*/ 2146041 w 2901821"/>
              <a:gd name="connsiteY49" fmla="*/ 653143 h 1334277"/>
              <a:gd name="connsiteX50" fmla="*/ 2183364 w 2901821"/>
              <a:gd name="connsiteY50" fmla="*/ 513183 h 1334277"/>
              <a:gd name="connsiteX51" fmla="*/ 2202025 w 2901821"/>
              <a:gd name="connsiteY51" fmla="*/ 410547 h 1334277"/>
              <a:gd name="connsiteX52" fmla="*/ 2230017 w 2901821"/>
              <a:gd name="connsiteY52" fmla="*/ 289249 h 1334277"/>
              <a:gd name="connsiteX53" fmla="*/ 2267339 w 2901821"/>
              <a:gd name="connsiteY53" fmla="*/ 149290 h 1334277"/>
              <a:gd name="connsiteX54" fmla="*/ 2295331 w 2901821"/>
              <a:gd name="connsiteY54" fmla="*/ 55983 h 1334277"/>
              <a:gd name="connsiteX55" fmla="*/ 2360645 w 2901821"/>
              <a:gd name="connsiteY55" fmla="*/ 18661 h 1334277"/>
              <a:gd name="connsiteX56" fmla="*/ 2379307 w 2901821"/>
              <a:gd name="connsiteY56" fmla="*/ 93306 h 1334277"/>
              <a:gd name="connsiteX57" fmla="*/ 2416629 w 2901821"/>
              <a:gd name="connsiteY57" fmla="*/ 326571 h 1334277"/>
              <a:gd name="connsiteX58" fmla="*/ 2472613 w 2901821"/>
              <a:gd name="connsiteY58" fmla="*/ 466530 h 1334277"/>
              <a:gd name="connsiteX59" fmla="*/ 2547258 w 2901821"/>
              <a:gd name="connsiteY59" fmla="*/ 774441 h 1334277"/>
              <a:gd name="connsiteX60" fmla="*/ 2575249 w 2901821"/>
              <a:gd name="connsiteY60" fmla="*/ 895739 h 1334277"/>
              <a:gd name="connsiteX61" fmla="*/ 2584580 w 2901821"/>
              <a:gd name="connsiteY61" fmla="*/ 998375 h 1334277"/>
              <a:gd name="connsiteX62" fmla="*/ 2593911 w 2901821"/>
              <a:gd name="connsiteY62" fmla="*/ 1156996 h 1334277"/>
              <a:gd name="connsiteX63" fmla="*/ 2603241 w 2901821"/>
              <a:gd name="connsiteY63" fmla="*/ 1222310 h 1334277"/>
              <a:gd name="connsiteX64" fmla="*/ 2612572 w 2901821"/>
              <a:gd name="connsiteY64" fmla="*/ 1250302 h 1334277"/>
              <a:gd name="connsiteX65" fmla="*/ 2771192 w 2901821"/>
              <a:gd name="connsiteY65" fmla="*/ 1287624 h 1334277"/>
              <a:gd name="connsiteX66" fmla="*/ 2855168 w 2901821"/>
              <a:gd name="connsiteY66" fmla="*/ 1315616 h 1334277"/>
              <a:gd name="connsiteX67" fmla="*/ 2901821 w 2901821"/>
              <a:gd name="connsiteY67" fmla="*/ 1324947 h 133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901821" h="1334277">
                <a:moveTo>
                  <a:pt x="0" y="1334277"/>
                </a:moveTo>
                <a:cubicBezTo>
                  <a:pt x="79424" y="1318393"/>
                  <a:pt x="20759" y="1337842"/>
                  <a:pt x="102637" y="1278294"/>
                </a:cubicBezTo>
                <a:cubicBezTo>
                  <a:pt x="117304" y="1267627"/>
                  <a:pt x="134975" y="1261436"/>
                  <a:pt x="149290" y="1250302"/>
                </a:cubicBezTo>
                <a:cubicBezTo>
                  <a:pt x="163178" y="1239500"/>
                  <a:pt x="173535" y="1224749"/>
                  <a:pt x="186613" y="1212979"/>
                </a:cubicBezTo>
                <a:cubicBezTo>
                  <a:pt x="204669" y="1196729"/>
                  <a:pt x="226256" y="1184300"/>
                  <a:pt x="242596" y="1166326"/>
                </a:cubicBezTo>
                <a:cubicBezTo>
                  <a:pt x="257683" y="1149731"/>
                  <a:pt x="266462" y="1128285"/>
                  <a:pt x="279919" y="1110343"/>
                </a:cubicBezTo>
                <a:cubicBezTo>
                  <a:pt x="294494" y="1090910"/>
                  <a:pt x="311021" y="1073020"/>
                  <a:pt x="326572" y="1054359"/>
                </a:cubicBezTo>
                <a:cubicBezTo>
                  <a:pt x="329682" y="1038808"/>
                  <a:pt x="331545" y="1022955"/>
                  <a:pt x="335902" y="1007706"/>
                </a:cubicBezTo>
                <a:cubicBezTo>
                  <a:pt x="358919" y="927145"/>
                  <a:pt x="380291" y="881607"/>
                  <a:pt x="419878" y="802432"/>
                </a:cubicBezTo>
                <a:cubicBezTo>
                  <a:pt x="431092" y="780004"/>
                  <a:pt x="447016" y="760032"/>
                  <a:pt x="457200" y="737118"/>
                </a:cubicBezTo>
                <a:cubicBezTo>
                  <a:pt x="471985" y="703851"/>
                  <a:pt x="482082" y="668693"/>
                  <a:pt x="494523" y="634481"/>
                </a:cubicBezTo>
                <a:cubicBezTo>
                  <a:pt x="516507" y="458600"/>
                  <a:pt x="480681" y="683919"/>
                  <a:pt x="559837" y="438539"/>
                </a:cubicBezTo>
                <a:cubicBezTo>
                  <a:pt x="577444" y="383959"/>
                  <a:pt x="585913" y="326824"/>
                  <a:pt x="597160" y="270588"/>
                </a:cubicBezTo>
                <a:cubicBezTo>
                  <a:pt x="603380" y="239486"/>
                  <a:pt x="604041" y="206731"/>
                  <a:pt x="615821" y="177281"/>
                </a:cubicBezTo>
                <a:cubicBezTo>
                  <a:pt x="622041" y="161730"/>
                  <a:pt x="628758" y="146369"/>
                  <a:pt x="634482" y="130628"/>
                </a:cubicBezTo>
                <a:cubicBezTo>
                  <a:pt x="667496" y="39839"/>
                  <a:pt x="632405" y="103505"/>
                  <a:pt x="681135" y="46653"/>
                </a:cubicBezTo>
                <a:cubicBezTo>
                  <a:pt x="691256" y="34846"/>
                  <a:pt x="696472" y="18369"/>
                  <a:pt x="709127" y="9330"/>
                </a:cubicBezTo>
                <a:cubicBezTo>
                  <a:pt x="719562" y="1876"/>
                  <a:pt x="734008" y="3110"/>
                  <a:pt x="746449" y="0"/>
                </a:cubicBezTo>
                <a:cubicBezTo>
                  <a:pt x="785570" y="58680"/>
                  <a:pt x="748138" y="-4267"/>
                  <a:pt x="783772" y="102637"/>
                </a:cubicBezTo>
                <a:cubicBezTo>
                  <a:pt x="788170" y="115832"/>
                  <a:pt x="796213" y="127518"/>
                  <a:pt x="802433" y="139959"/>
                </a:cubicBezTo>
                <a:cubicBezTo>
                  <a:pt x="834712" y="301346"/>
                  <a:pt x="783071" y="53181"/>
                  <a:pt x="830425" y="242596"/>
                </a:cubicBezTo>
                <a:cubicBezTo>
                  <a:pt x="835013" y="260950"/>
                  <a:pt x="835502" y="280145"/>
                  <a:pt x="839756" y="298579"/>
                </a:cubicBezTo>
                <a:cubicBezTo>
                  <a:pt x="844847" y="320642"/>
                  <a:pt x="852197" y="342122"/>
                  <a:pt x="858417" y="363894"/>
                </a:cubicBezTo>
                <a:cubicBezTo>
                  <a:pt x="886098" y="557672"/>
                  <a:pt x="847549" y="336998"/>
                  <a:pt x="886409" y="466530"/>
                </a:cubicBezTo>
                <a:cubicBezTo>
                  <a:pt x="891845" y="484651"/>
                  <a:pt x="891775" y="504015"/>
                  <a:pt x="895739" y="522514"/>
                </a:cubicBezTo>
                <a:cubicBezTo>
                  <a:pt x="901113" y="547592"/>
                  <a:pt x="909370" y="572010"/>
                  <a:pt x="914400" y="597159"/>
                </a:cubicBezTo>
                <a:cubicBezTo>
                  <a:pt x="918713" y="618724"/>
                  <a:pt x="920115" y="640780"/>
                  <a:pt x="923731" y="662473"/>
                </a:cubicBezTo>
                <a:cubicBezTo>
                  <a:pt x="940023" y="760223"/>
                  <a:pt x="925621" y="662591"/>
                  <a:pt x="942392" y="746449"/>
                </a:cubicBezTo>
                <a:cubicBezTo>
                  <a:pt x="946102" y="765000"/>
                  <a:pt x="948613" y="783771"/>
                  <a:pt x="951723" y="802432"/>
                </a:cubicBezTo>
                <a:cubicBezTo>
                  <a:pt x="952282" y="809142"/>
                  <a:pt x="963674" y="964442"/>
                  <a:pt x="970384" y="989045"/>
                </a:cubicBezTo>
                <a:cubicBezTo>
                  <a:pt x="973335" y="999864"/>
                  <a:pt x="982825" y="1007706"/>
                  <a:pt x="989045" y="1017037"/>
                </a:cubicBezTo>
                <a:cubicBezTo>
                  <a:pt x="995266" y="1041918"/>
                  <a:pt x="996959" y="1068394"/>
                  <a:pt x="1007707" y="1091681"/>
                </a:cubicBezTo>
                <a:cubicBezTo>
                  <a:pt x="1016053" y="1109763"/>
                  <a:pt x="1031633" y="1123599"/>
                  <a:pt x="1045029" y="1138335"/>
                </a:cubicBezTo>
                <a:cubicBezTo>
                  <a:pt x="1071611" y="1167576"/>
                  <a:pt x="1107400" y="1207929"/>
                  <a:pt x="1147666" y="1222310"/>
                </a:cubicBezTo>
                <a:cubicBezTo>
                  <a:pt x="1174670" y="1231954"/>
                  <a:pt x="1204176" y="1232731"/>
                  <a:pt x="1231641" y="1240971"/>
                </a:cubicBezTo>
                <a:cubicBezTo>
                  <a:pt x="1266510" y="1251432"/>
                  <a:pt x="1299588" y="1267256"/>
                  <a:pt x="1334278" y="1278294"/>
                </a:cubicBezTo>
                <a:cubicBezTo>
                  <a:pt x="1368071" y="1289046"/>
                  <a:pt x="1402703" y="1296955"/>
                  <a:pt x="1436915" y="1306286"/>
                </a:cubicBezTo>
                <a:cubicBezTo>
                  <a:pt x="1588836" y="1301538"/>
                  <a:pt x="1698771" y="1304019"/>
                  <a:pt x="1838131" y="1287624"/>
                </a:cubicBezTo>
                <a:cubicBezTo>
                  <a:pt x="1856920" y="1285414"/>
                  <a:pt x="1875454" y="1281404"/>
                  <a:pt x="1894115" y="1278294"/>
                </a:cubicBezTo>
                <a:cubicBezTo>
                  <a:pt x="1903446" y="1272073"/>
                  <a:pt x="1912077" y="1264647"/>
                  <a:pt x="1922107" y="1259632"/>
                </a:cubicBezTo>
                <a:cubicBezTo>
                  <a:pt x="1964812" y="1238279"/>
                  <a:pt x="1942293" y="1267438"/>
                  <a:pt x="1987421" y="1222310"/>
                </a:cubicBezTo>
                <a:cubicBezTo>
                  <a:pt x="1998417" y="1211314"/>
                  <a:pt x="2005458" y="1196935"/>
                  <a:pt x="2015413" y="1184988"/>
                </a:cubicBezTo>
                <a:cubicBezTo>
                  <a:pt x="2032035" y="1165042"/>
                  <a:pt x="2039462" y="1162734"/>
                  <a:pt x="2062066" y="1147665"/>
                </a:cubicBezTo>
                <a:cubicBezTo>
                  <a:pt x="2071397" y="1132114"/>
                  <a:pt x="2082693" y="1117584"/>
                  <a:pt x="2090058" y="1101012"/>
                </a:cubicBezTo>
                <a:cubicBezTo>
                  <a:pt x="2095266" y="1089294"/>
                  <a:pt x="2097094" y="1076307"/>
                  <a:pt x="2099388" y="1063690"/>
                </a:cubicBezTo>
                <a:cubicBezTo>
                  <a:pt x="2103322" y="1042052"/>
                  <a:pt x="2105375" y="1020112"/>
                  <a:pt x="2108719" y="998375"/>
                </a:cubicBezTo>
                <a:cubicBezTo>
                  <a:pt x="2111596" y="979677"/>
                  <a:pt x="2114939" y="961053"/>
                  <a:pt x="2118049" y="942392"/>
                </a:cubicBezTo>
                <a:cubicBezTo>
                  <a:pt x="2121159" y="895739"/>
                  <a:pt x="2122947" y="848978"/>
                  <a:pt x="2127380" y="802432"/>
                </a:cubicBezTo>
                <a:cubicBezTo>
                  <a:pt x="2129174" y="783599"/>
                  <a:pt x="2134364" y="765221"/>
                  <a:pt x="2136711" y="746449"/>
                </a:cubicBezTo>
                <a:cubicBezTo>
                  <a:pt x="2140588" y="715433"/>
                  <a:pt x="2140903" y="683975"/>
                  <a:pt x="2146041" y="653143"/>
                </a:cubicBezTo>
                <a:cubicBezTo>
                  <a:pt x="2153322" y="609453"/>
                  <a:pt x="2172551" y="556436"/>
                  <a:pt x="2183364" y="513183"/>
                </a:cubicBezTo>
                <a:cubicBezTo>
                  <a:pt x="2207302" y="417433"/>
                  <a:pt x="2177087" y="518612"/>
                  <a:pt x="2202025" y="410547"/>
                </a:cubicBezTo>
                <a:cubicBezTo>
                  <a:pt x="2227477" y="300256"/>
                  <a:pt x="2215632" y="389946"/>
                  <a:pt x="2230017" y="289249"/>
                </a:cubicBezTo>
                <a:cubicBezTo>
                  <a:pt x="2250041" y="149078"/>
                  <a:pt x="2222142" y="277347"/>
                  <a:pt x="2267339" y="149290"/>
                </a:cubicBezTo>
                <a:cubicBezTo>
                  <a:pt x="2278146" y="118669"/>
                  <a:pt x="2280809" y="85027"/>
                  <a:pt x="2295331" y="55983"/>
                </a:cubicBezTo>
                <a:cubicBezTo>
                  <a:pt x="2299727" y="47191"/>
                  <a:pt x="2356915" y="20526"/>
                  <a:pt x="2360645" y="18661"/>
                </a:cubicBezTo>
                <a:cubicBezTo>
                  <a:pt x="2366866" y="43543"/>
                  <a:pt x="2375091" y="68007"/>
                  <a:pt x="2379307" y="93306"/>
                </a:cubicBezTo>
                <a:cubicBezTo>
                  <a:pt x="2396758" y="198009"/>
                  <a:pt x="2389814" y="235401"/>
                  <a:pt x="2416629" y="326571"/>
                </a:cubicBezTo>
                <a:cubicBezTo>
                  <a:pt x="2427976" y="365150"/>
                  <a:pt x="2456403" y="428708"/>
                  <a:pt x="2472613" y="466530"/>
                </a:cubicBezTo>
                <a:cubicBezTo>
                  <a:pt x="2496609" y="658512"/>
                  <a:pt x="2460204" y="397194"/>
                  <a:pt x="2547258" y="774441"/>
                </a:cubicBezTo>
                <a:lnTo>
                  <a:pt x="2575249" y="895739"/>
                </a:lnTo>
                <a:cubicBezTo>
                  <a:pt x="2578359" y="929951"/>
                  <a:pt x="2582132" y="964109"/>
                  <a:pt x="2584580" y="998375"/>
                </a:cubicBezTo>
                <a:cubicBezTo>
                  <a:pt x="2588354" y="1051205"/>
                  <a:pt x="2589513" y="1104214"/>
                  <a:pt x="2593911" y="1156996"/>
                </a:cubicBezTo>
                <a:cubicBezTo>
                  <a:pt x="2595737" y="1178912"/>
                  <a:pt x="2598928" y="1200745"/>
                  <a:pt x="2603241" y="1222310"/>
                </a:cubicBezTo>
                <a:cubicBezTo>
                  <a:pt x="2605170" y="1231954"/>
                  <a:pt x="2605617" y="1243347"/>
                  <a:pt x="2612572" y="1250302"/>
                </a:cubicBezTo>
                <a:cubicBezTo>
                  <a:pt x="2656969" y="1294699"/>
                  <a:pt x="2712131" y="1282703"/>
                  <a:pt x="2771192" y="1287624"/>
                </a:cubicBezTo>
                <a:cubicBezTo>
                  <a:pt x="2851621" y="1319797"/>
                  <a:pt x="2784852" y="1295526"/>
                  <a:pt x="2855168" y="1315616"/>
                </a:cubicBezTo>
                <a:cubicBezTo>
                  <a:pt x="2894712" y="1326914"/>
                  <a:pt x="2869751" y="1324947"/>
                  <a:pt x="2901821" y="132494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2B14F8F-8028-B909-040B-BDA880F39355}"/>
              </a:ext>
            </a:extLst>
          </p:cNvPr>
          <p:cNvSpPr/>
          <p:nvPr/>
        </p:nvSpPr>
        <p:spPr>
          <a:xfrm>
            <a:off x="6960096" y="718457"/>
            <a:ext cx="2537182" cy="1390261"/>
          </a:xfrm>
          <a:custGeom>
            <a:avLst/>
            <a:gdLst>
              <a:gd name="connsiteX0" fmla="*/ 0 w 2799184"/>
              <a:gd name="connsiteY0" fmla="*/ 1390261 h 1390261"/>
              <a:gd name="connsiteX1" fmla="*/ 102637 w 2799184"/>
              <a:gd name="connsiteY1" fmla="*/ 1380931 h 1390261"/>
              <a:gd name="connsiteX2" fmla="*/ 158621 w 2799184"/>
              <a:gd name="connsiteY2" fmla="*/ 1343608 h 1390261"/>
              <a:gd name="connsiteX3" fmla="*/ 223935 w 2799184"/>
              <a:gd name="connsiteY3" fmla="*/ 1278294 h 1390261"/>
              <a:gd name="connsiteX4" fmla="*/ 270588 w 2799184"/>
              <a:gd name="connsiteY4" fmla="*/ 1240972 h 1390261"/>
              <a:gd name="connsiteX5" fmla="*/ 298580 w 2799184"/>
              <a:gd name="connsiteY5" fmla="*/ 1194319 h 1390261"/>
              <a:gd name="connsiteX6" fmla="*/ 410547 w 2799184"/>
              <a:gd name="connsiteY6" fmla="*/ 1082351 h 1390261"/>
              <a:gd name="connsiteX7" fmla="*/ 438539 w 2799184"/>
              <a:gd name="connsiteY7" fmla="*/ 1017037 h 1390261"/>
              <a:gd name="connsiteX8" fmla="*/ 503854 w 2799184"/>
              <a:gd name="connsiteY8" fmla="*/ 914400 h 1390261"/>
              <a:gd name="connsiteX9" fmla="*/ 513184 w 2799184"/>
              <a:gd name="connsiteY9" fmla="*/ 877078 h 1390261"/>
              <a:gd name="connsiteX10" fmla="*/ 531845 w 2799184"/>
              <a:gd name="connsiteY10" fmla="*/ 849086 h 1390261"/>
              <a:gd name="connsiteX11" fmla="*/ 550507 w 2799184"/>
              <a:gd name="connsiteY11" fmla="*/ 811763 h 1390261"/>
              <a:gd name="connsiteX12" fmla="*/ 578498 w 2799184"/>
              <a:gd name="connsiteY12" fmla="*/ 746449 h 1390261"/>
              <a:gd name="connsiteX13" fmla="*/ 606490 w 2799184"/>
              <a:gd name="connsiteY13" fmla="*/ 671804 h 1390261"/>
              <a:gd name="connsiteX14" fmla="*/ 634482 w 2799184"/>
              <a:gd name="connsiteY14" fmla="*/ 625151 h 1390261"/>
              <a:gd name="connsiteX15" fmla="*/ 653143 w 2799184"/>
              <a:gd name="connsiteY15" fmla="*/ 559837 h 1390261"/>
              <a:gd name="connsiteX16" fmla="*/ 699796 w 2799184"/>
              <a:gd name="connsiteY16" fmla="*/ 485192 h 1390261"/>
              <a:gd name="connsiteX17" fmla="*/ 755780 w 2799184"/>
              <a:gd name="connsiteY17" fmla="*/ 391886 h 1390261"/>
              <a:gd name="connsiteX18" fmla="*/ 774441 w 2799184"/>
              <a:gd name="connsiteY18" fmla="*/ 363894 h 1390261"/>
              <a:gd name="connsiteX19" fmla="*/ 802433 w 2799184"/>
              <a:gd name="connsiteY19" fmla="*/ 326572 h 1390261"/>
              <a:gd name="connsiteX20" fmla="*/ 839756 w 2799184"/>
              <a:gd name="connsiteY20" fmla="*/ 298580 h 1390261"/>
              <a:gd name="connsiteX21" fmla="*/ 858417 w 2799184"/>
              <a:gd name="connsiteY21" fmla="*/ 270588 h 1390261"/>
              <a:gd name="connsiteX22" fmla="*/ 923731 w 2799184"/>
              <a:gd name="connsiteY22" fmla="*/ 214604 h 1390261"/>
              <a:gd name="connsiteX23" fmla="*/ 961054 w 2799184"/>
              <a:gd name="connsiteY23" fmla="*/ 205274 h 1390261"/>
              <a:gd name="connsiteX24" fmla="*/ 1017037 w 2799184"/>
              <a:gd name="connsiteY24" fmla="*/ 149290 h 1390261"/>
              <a:gd name="connsiteX25" fmla="*/ 1091682 w 2799184"/>
              <a:gd name="connsiteY25" fmla="*/ 102637 h 1390261"/>
              <a:gd name="connsiteX26" fmla="*/ 1175658 w 2799184"/>
              <a:gd name="connsiteY26" fmla="*/ 65314 h 1390261"/>
              <a:gd name="connsiteX27" fmla="*/ 1203649 w 2799184"/>
              <a:gd name="connsiteY27" fmla="*/ 46653 h 1390261"/>
              <a:gd name="connsiteX28" fmla="*/ 1250303 w 2799184"/>
              <a:gd name="connsiteY28" fmla="*/ 27992 h 1390261"/>
              <a:gd name="connsiteX29" fmla="*/ 1352939 w 2799184"/>
              <a:gd name="connsiteY29" fmla="*/ 0 h 1390261"/>
              <a:gd name="connsiteX30" fmla="*/ 1418254 w 2799184"/>
              <a:gd name="connsiteY30" fmla="*/ 9331 h 1390261"/>
              <a:gd name="connsiteX31" fmla="*/ 1483568 w 2799184"/>
              <a:gd name="connsiteY31" fmla="*/ 27992 h 1390261"/>
              <a:gd name="connsiteX32" fmla="*/ 1530221 w 2799184"/>
              <a:gd name="connsiteY32" fmla="*/ 37323 h 1390261"/>
              <a:gd name="connsiteX33" fmla="*/ 1558213 w 2799184"/>
              <a:gd name="connsiteY33" fmla="*/ 65314 h 1390261"/>
              <a:gd name="connsiteX34" fmla="*/ 1763486 w 2799184"/>
              <a:gd name="connsiteY34" fmla="*/ 121298 h 1390261"/>
              <a:gd name="connsiteX35" fmla="*/ 1922107 w 2799184"/>
              <a:gd name="connsiteY35" fmla="*/ 149290 h 1390261"/>
              <a:gd name="connsiteX36" fmla="*/ 1959429 w 2799184"/>
              <a:gd name="connsiteY36" fmla="*/ 177282 h 1390261"/>
              <a:gd name="connsiteX37" fmla="*/ 2024743 w 2799184"/>
              <a:gd name="connsiteY37" fmla="*/ 279919 h 1390261"/>
              <a:gd name="connsiteX38" fmla="*/ 2099388 w 2799184"/>
              <a:gd name="connsiteY38" fmla="*/ 382555 h 1390261"/>
              <a:gd name="connsiteX39" fmla="*/ 2127380 w 2799184"/>
              <a:gd name="connsiteY39" fmla="*/ 447870 h 1390261"/>
              <a:gd name="connsiteX40" fmla="*/ 2174033 w 2799184"/>
              <a:gd name="connsiteY40" fmla="*/ 531845 h 1390261"/>
              <a:gd name="connsiteX41" fmla="*/ 2192694 w 2799184"/>
              <a:gd name="connsiteY41" fmla="*/ 587829 h 1390261"/>
              <a:gd name="connsiteX42" fmla="*/ 2220686 w 2799184"/>
              <a:gd name="connsiteY42" fmla="*/ 662474 h 1390261"/>
              <a:gd name="connsiteX43" fmla="*/ 2230017 w 2799184"/>
              <a:gd name="connsiteY43" fmla="*/ 709127 h 1390261"/>
              <a:gd name="connsiteX44" fmla="*/ 2286000 w 2799184"/>
              <a:gd name="connsiteY44" fmla="*/ 821094 h 1390261"/>
              <a:gd name="connsiteX45" fmla="*/ 2313992 w 2799184"/>
              <a:gd name="connsiteY45" fmla="*/ 914400 h 1390261"/>
              <a:gd name="connsiteX46" fmla="*/ 2323323 w 2799184"/>
              <a:gd name="connsiteY46" fmla="*/ 951723 h 1390261"/>
              <a:gd name="connsiteX47" fmla="*/ 2351315 w 2799184"/>
              <a:gd name="connsiteY47" fmla="*/ 998376 h 1390261"/>
              <a:gd name="connsiteX48" fmla="*/ 2425960 w 2799184"/>
              <a:gd name="connsiteY48" fmla="*/ 1110343 h 1390261"/>
              <a:gd name="connsiteX49" fmla="*/ 2435290 w 2799184"/>
              <a:gd name="connsiteY49" fmla="*/ 1147665 h 1390261"/>
              <a:gd name="connsiteX50" fmla="*/ 2463282 w 2799184"/>
              <a:gd name="connsiteY50" fmla="*/ 1166327 h 1390261"/>
              <a:gd name="connsiteX51" fmla="*/ 2491274 w 2799184"/>
              <a:gd name="connsiteY51" fmla="*/ 1194319 h 1390261"/>
              <a:gd name="connsiteX52" fmla="*/ 2556588 w 2799184"/>
              <a:gd name="connsiteY52" fmla="*/ 1250302 h 1390261"/>
              <a:gd name="connsiteX53" fmla="*/ 2649894 w 2799184"/>
              <a:gd name="connsiteY53" fmla="*/ 1278294 h 1390261"/>
              <a:gd name="connsiteX54" fmla="*/ 2687217 w 2799184"/>
              <a:gd name="connsiteY54" fmla="*/ 1296955 h 1390261"/>
              <a:gd name="connsiteX55" fmla="*/ 2715209 w 2799184"/>
              <a:gd name="connsiteY55" fmla="*/ 1315616 h 1390261"/>
              <a:gd name="connsiteX56" fmla="*/ 2752531 w 2799184"/>
              <a:gd name="connsiteY56" fmla="*/ 1324947 h 1390261"/>
              <a:gd name="connsiteX57" fmla="*/ 2799184 w 2799184"/>
              <a:gd name="connsiteY57" fmla="*/ 1352939 h 13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99184" h="1390261">
                <a:moveTo>
                  <a:pt x="0" y="1390261"/>
                </a:moveTo>
                <a:cubicBezTo>
                  <a:pt x="34212" y="1387151"/>
                  <a:pt x="69680" y="1390624"/>
                  <a:pt x="102637" y="1380931"/>
                </a:cubicBezTo>
                <a:cubicBezTo>
                  <a:pt x="124154" y="1374603"/>
                  <a:pt x="141500" y="1358095"/>
                  <a:pt x="158621" y="1343608"/>
                </a:cubicBezTo>
                <a:cubicBezTo>
                  <a:pt x="182125" y="1323720"/>
                  <a:pt x="199892" y="1297528"/>
                  <a:pt x="223935" y="1278294"/>
                </a:cubicBezTo>
                <a:lnTo>
                  <a:pt x="270588" y="1240972"/>
                </a:lnTo>
                <a:cubicBezTo>
                  <a:pt x="279919" y="1225421"/>
                  <a:pt x="286448" y="1207799"/>
                  <a:pt x="298580" y="1194319"/>
                </a:cubicBezTo>
                <a:cubicBezTo>
                  <a:pt x="372133" y="1112593"/>
                  <a:pt x="344019" y="1185839"/>
                  <a:pt x="410547" y="1082351"/>
                </a:cubicBezTo>
                <a:cubicBezTo>
                  <a:pt x="423356" y="1062426"/>
                  <a:pt x="428613" y="1038543"/>
                  <a:pt x="438539" y="1017037"/>
                </a:cubicBezTo>
                <a:cubicBezTo>
                  <a:pt x="468729" y="951626"/>
                  <a:pt x="459900" y="969341"/>
                  <a:pt x="503854" y="914400"/>
                </a:cubicBezTo>
                <a:cubicBezTo>
                  <a:pt x="506964" y="901959"/>
                  <a:pt x="508133" y="888865"/>
                  <a:pt x="513184" y="877078"/>
                </a:cubicBezTo>
                <a:cubicBezTo>
                  <a:pt x="517601" y="866771"/>
                  <a:pt x="526281" y="858822"/>
                  <a:pt x="531845" y="849086"/>
                </a:cubicBezTo>
                <a:cubicBezTo>
                  <a:pt x="538746" y="837009"/>
                  <a:pt x="544751" y="824426"/>
                  <a:pt x="550507" y="811763"/>
                </a:cubicBezTo>
                <a:cubicBezTo>
                  <a:pt x="560308" y="790200"/>
                  <a:pt x="569701" y="768441"/>
                  <a:pt x="578498" y="746449"/>
                </a:cubicBezTo>
                <a:cubicBezTo>
                  <a:pt x="588367" y="721776"/>
                  <a:pt x="595354" y="695932"/>
                  <a:pt x="606490" y="671804"/>
                </a:cubicBezTo>
                <a:cubicBezTo>
                  <a:pt x="614090" y="655338"/>
                  <a:pt x="625151" y="640702"/>
                  <a:pt x="634482" y="625151"/>
                </a:cubicBezTo>
                <a:cubicBezTo>
                  <a:pt x="636799" y="615884"/>
                  <a:pt x="646967" y="571159"/>
                  <a:pt x="653143" y="559837"/>
                </a:cubicBezTo>
                <a:cubicBezTo>
                  <a:pt x="667193" y="534078"/>
                  <a:pt x="684700" y="510352"/>
                  <a:pt x="699796" y="485192"/>
                </a:cubicBezTo>
                <a:cubicBezTo>
                  <a:pt x="718457" y="454090"/>
                  <a:pt x="736770" y="422776"/>
                  <a:pt x="755780" y="391886"/>
                </a:cubicBezTo>
                <a:cubicBezTo>
                  <a:pt x="761657" y="382336"/>
                  <a:pt x="767713" y="372865"/>
                  <a:pt x="774441" y="363894"/>
                </a:cubicBezTo>
                <a:cubicBezTo>
                  <a:pt x="783772" y="351453"/>
                  <a:pt x="791437" y="337568"/>
                  <a:pt x="802433" y="326572"/>
                </a:cubicBezTo>
                <a:cubicBezTo>
                  <a:pt x="813429" y="315576"/>
                  <a:pt x="827315" y="307911"/>
                  <a:pt x="839756" y="298580"/>
                </a:cubicBezTo>
                <a:cubicBezTo>
                  <a:pt x="845976" y="289249"/>
                  <a:pt x="851238" y="279203"/>
                  <a:pt x="858417" y="270588"/>
                </a:cubicBezTo>
                <a:cubicBezTo>
                  <a:pt x="871755" y="254582"/>
                  <a:pt x="906081" y="223429"/>
                  <a:pt x="923731" y="214604"/>
                </a:cubicBezTo>
                <a:cubicBezTo>
                  <a:pt x="935201" y="208869"/>
                  <a:pt x="948613" y="208384"/>
                  <a:pt x="961054" y="205274"/>
                </a:cubicBezTo>
                <a:cubicBezTo>
                  <a:pt x="979715" y="186613"/>
                  <a:pt x="993432" y="161092"/>
                  <a:pt x="1017037" y="149290"/>
                </a:cubicBezTo>
                <a:cubicBezTo>
                  <a:pt x="1111606" y="102007"/>
                  <a:pt x="994782" y="163199"/>
                  <a:pt x="1091682" y="102637"/>
                </a:cubicBezTo>
                <a:cubicBezTo>
                  <a:pt x="1131249" y="77908"/>
                  <a:pt x="1131428" y="87430"/>
                  <a:pt x="1175658" y="65314"/>
                </a:cubicBezTo>
                <a:cubicBezTo>
                  <a:pt x="1185688" y="60299"/>
                  <a:pt x="1193619" y="51668"/>
                  <a:pt x="1203649" y="46653"/>
                </a:cubicBezTo>
                <a:cubicBezTo>
                  <a:pt x="1218630" y="39163"/>
                  <a:pt x="1234620" y="33873"/>
                  <a:pt x="1250303" y="27992"/>
                </a:cubicBezTo>
                <a:cubicBezTo>
                  <a:pt x="1285194" y="14908"/>
                  <a:pt x="1314207" y="9683"/>
                  <a:pt x="1352939" y="0"/>
                </a:cubicBezTo>
                <a:cubicBezTo>
                  <a:pt x="1374711" y="3110"/>
                  <a:pt x="1396616" y="5397"/>
                  <a:pt x="1418254" y="9331"/>
                </a:cubicBezTo>
                <a:cubicBezTo>
                  <a:pt x="1482252" y="20967"/>
                  <a:pt x="1430269" y="14667"/>
                  <a:pt x="1483568" y="27992"/>
                </a:cubicBezTo>
                <a:cubicBezTo>
                  <a:pt x="1498953" y="31839"/>
                  <a:pt x="1514670" y="34213"/>
                  <a:pt x="1530221" y="37323"/>
                </a:cubicBezTo>
                <a:cubicBezTo>
                  <a:pt x="1539552" y="46653"/>
                  <a:pt x="1546629" y="58995"/>
                  <a:pt x="1558213" y="65314"/>
                </a:cubicBezTo>
                <a:cubicBezTo>
                  <a:pt x="1615498" y="96560"/>
                  <a:pt x="1705838" y="108488"/>
                  <a:pt x="1763486" y="121298"/>
                </a:cubicBezTo>
                <a:cubicBezTo>
                  <a:pt x="1871940" y="145399"/>
                  <a:pt x="1819009" y="136402"/>
                  <a:pt x="1922107" y="149290"/>
                </a:cubicBezTo>
                <a:cubicBezTo>
                  <a:pt x="1934548" y="158621"/>
                  <a:pt x="1949026" y="165723"/>
                  <a:pt x="1959429" y="177282"/>
                </a:cubicBezTo>
                <a:cubicBezTo>
                  <a:pt x="2049255" y="277089"/>
                  <a:pt x="1975875" y="206618"/>
                  <a:pt x="2024743" y="279919"/>
                </a:cubicBezTo>
                <a:cubicBezTo>
                  <a:pt x="2048209" y="315117"/>
                  <a:pt x="2082724" y="343672"/>
                  <a:pt x="2099388" y="382555"/>
                </a:cubicBezTo>
                <a:cubicBezTo>
                  <a:pt x="2108719" y="404327"/>
                  <a:pt x="2116787" y="426684"/>
                  <a:pt x="2127380" y="447870"/>
                </a:cubicBezTo>
                <a:cubicBezTo>
                  <a:pt x="2151054" y="495218"/>
                  <a:pt x="2156062" y="486917"/>
                  <a:pt x="2174033" y="531845"/>
                </a:cubicBezTo>
                <a:cubicBezTo>
                  <a:pt x="2181338" y="550109"/>
                  <a:pt x="2186078" y="569304"/>
                  <a:pt x="2192694" y="587829"/>
                </a:cubicBezTo>
                <a:cubicBezTo>
                  <a:pt x="2201632" y="612855"/>
                  <a:pt x="2212871" y="637075"/>
                  <a:pt x="2220686" y="662474"/>
                </a:cubicBezTo>
                <a:cubicBezTo>
                  <a:pt x="2225350" y="677632"/>
                  <a:pt x="2223979" y="694463"/>
                  <a:pt x="2230017" y="709127"/>
                </a:cubicBezTo>
                <a:cubicBezTo>
                  <a:pt x="2245905" y="747712"/>
                  <a:pt x="2286000" y="821094"/>
                  <a:pt x="2286000" y="821094"/>
                </a:cubicBezTo>
                <a:cubicBezTo>
                  <a:pt x="2304428" y="913229"/>
                  <a:pt x="2283303" y="822333"/>
                  <a:pt x="2313992" y="914400"/>
                </a:cubicBezTo>
                <a:cubicBezTo>
                  <a:pt x="2318047" y="926566"/>
                  <a:pt x="2318115" y="940004"/>
                  <a:pt x="2323323" y="951723"/>
                </a:cubicBezTo>
                <a:cubicBezTo>
                  <a:pt x="2330689" y="968295"/>
                  <a:pt x="2342781" y="982374"/>
                  <a:pt x="2351315" y="998376"/>
                </a:cubicBezTo>
                <a:cubicBezTo>
                  <a:pt x="2408328" y="1105275"/>
                  <a:pt x="2367311" y="1071244"/>
                  <a:pt x="2425960" y="1110343"/>
                </a:cubicBezTo>
                <a:cubicBezTo>
                  <a:pt x="2429070" y="1122784"/>
                  <a:pt x="2428177" y="1136995"/>
                  <a:pt x="2435290" y="1147665"/>
                </a:cubicBezTo>
                <a:cubicBezTo>
                  <a:pt x="2441510" y="1156996"/>
                  <a:pt x="2454667" y="1159148"/>
                  <a:pt x="2463282" y="1166327"/>
                </a:cubicBezTo>
                <a:cubicBezTo>
                  <a:pt x="2473419" y="1174775"/>
                  <a:pt x="2482686" y="1184300"/>
                  <a:pt x="2491274" y="1194319"/>
                </a:cubicBezTo>
                <a:cubicBezTo>
                  <a:pt x="2523423" y="1231826"/>
                  <a:pt x="2509103" y="1234474"/>
                  <a:pt x="2556588" y="1250302"/>
                </a:cubicBezTo>
                <a:cubicBezTo>
                  <a:pt x="2672115" y="1288811"/>
                  <a:pt x="2533123" y="1226397"/>
                  <a:pt x="2649894" y="1278294"/>
                </a:cubicBezTo>
                <a:cubicBezTo>
                  <a:pt x="2662605" y="1283943"/>
                  <a:pt x="2675140" y="1290054"/>
                  <a:pt x="2687217" y="1296955"/>
                </a:cubicBezTo>
                <a:cubicBezTo>
                  <a:pt x="2696954" y="1302519"/>
                  <a:pt x="2704902" y="1311199"/>
                  <a:pt x="2715209" y="1315616"/>
                </a:cubicBezTo>
                <a:cubicBezTo>
                  <a:pt x="2726996" y="1320668"/>
                  <a:pt x="2740090" y="1321837"/>
                  <a:pt x="2752531" y="1324947"/>
                </a:cubicBezTo>
                <a:cubicBezTo>
                  <a:pt x="2786310" y="1347466"/>
                  <a:pt x="2770493" y="1338593"/>
                  <a:pt x="2799184" y="135293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9B7D733-779E-5E31-3A46-622AAA930ADA}"/>
              </a:ext>
            </a:extLst>
          </p:cNvPr>
          <p:cNvSpPr/>
          <p:nvPr/>
        </p:nvSpPr>
        <p:spPr>
          <a:xfrm>
            <a:off x="6960097" y="569167"/>
            <a:ext cx="3096344" cy="1548882"/>
          </a:xfrm>
          <a:custGeom>
            <a:avLst/>
            <a:gdLst>
              <a:gd name="connsiteX0" fmla="*/ 0 w 2911151"/>
              <a:gd name="connsiteY0" fmla="*/ 1548882 h 1548882"/>
              <a:gd name="connsiteX1" fmla="*/ 46653 w 2911151"/>
              <a:gd name="connsiteY1" fmla="*/ 1539551 h 1548882"/>
              <a:gd name="connsiteX2" fmla="*/ 177281 w 2911151"/>
              <a:gd name="connsiteY2" fmla="*/ 1427584 h 1548882"/>
              <a:gd name="connsiteX3" fmla="*/ 233265 w 2911151"/>
              <a:gd name="connsiteY3" fmla="*/ 1324947 h 1548882"/>
              <a:gd name="connsiteX4" fmla="*/ 261257 w 2911151"/>
              <a:gd name="connsiteY4" fmla="*/ 1287625 h 1548882"/>
              <a:gd name="connsiteX5" fmla="*/ 307910 w 2911151"/>
              <a:gd name="connsiteY5" fmla="*/ 1184988 h 1548882"/>
              <a:gd name="connsiteX6" fmla="*/ 354563 w 2911151"/>
              <a:gd name="connsiteY6" fmla="*/ 1119674 h 1548882"/>
              <a:gd name="connsiteX7" fmla="*/ 382555 w 2911151"/>
              <a:gd name="connsiteY7" fmla="*/ 1054360 h 1548882"/>
              <a:gd name="connsiteX8" fmla="*/ 447869 w 2911151"/>
              <a:gd name="connsiteY8" fmla="*/ 979715 h 1548882"/>
              <a:gd name="connsiteX9" fmla="*/ 494522 w 2911151"/>
              <a:gd name="connsiteY9" fmla="*/ 886409 h 1548882"/>
              <a:gd name="connsiteX10" fmla="*/ 541175 w 2911151"/>
              <a:gd name="connsiteY10" fmla="*/ 811764 h 1548882"/>
              <a:gd name="connsiteX11" fmla="*/ 559836 w 2911151"/>
              <a:gd name="connsiteY11" fmla="*/ 765111 h 1548882"/>
              <a:gd name="connsiteX12" fmla="*/ 587828 w 2911151"/>
              <a:gd name="connsiteY12" fmla="*/ 737119 h 1548882"/>
              <a:gd name="connsiteX13" fmla="*/ 662473 w 2911151"/>
              <a:gd name="connsiteY13" fmla="*/ 625151 h 1548882"/>
              <a:gd name="connsiteX14" fmla="*/ 690465 w 2911151"/>
              <a:gd name="connsiteY14" fmla="*/ 559837 h 1548882"/>
              <a:gd name="connsiteX15" fmla="*/ 755779 w 2911151"/>
              <a:gd name="connsiteY15" fmla="*/ 447870 h 1548882"/>
              <a:gd name="connsiteX16" fmla="*/ 849085 w 2911151"/>
              <a:gd name="connsiteY16" fmla="*/ 261257 h 1548882"/>
              <a:gd name="connsiteX17" fmla="*/ 867746 w 2911151"/>
              <a:gd name="connsiteY17" fmla="*/ 214604 h 1548882"/>
              <a:gd name="connsiteX18" fmla="*/ 895738 w 2911151"/>
              <a:gd name="connsiteY18" fmla="*/ 177282 h 1548882"/>
              <a:gd name="connsiteX19" fmla="*/ 933061 w 2911151"/>
              <a:gd name="connsiteY19" fmla="*/ 149290 h 1548882"/>
              <a:gd name="connsiteX20" fmla="*/ 1054359 w 2911151"/>
              <a:gd name="connsiteY20" fmla="*/ 111968 h 1548882"/>
              <a:gd name="connsiteX21" fmla="*/ 1138334 w 2911151"/>
              <a:gd name="connsiteY21" fmla="*/ 65315 h 1548882"/>
              <a:gd name="connsiteX22" fmla="*/ 1175657 w 2911151"/>
              <a:gd name="connsiteY22" fmla="*/ 55984 h 1548882"/>
              <a:gd name="connsiteX23" fmla="*/ 1203649 w 2911151"/>
              <a:gd name="connsiteY23" fmla="*/ 46653 h 1548882"/>
              <a:gd name="connsiteX24" fmla="*/ 1250302 w 2911151"/>
              <a:gd name="connsiteY24" fmla="*/ 37323 h 1548882"/>
              <a:gd name="connsiteX25" fmla="*/ 1334277 w 2911151"/>
              <a:gd name="connsiteY25" fmla="*/ 9331 h 1548882"/>
              <a:gd name="connsiteX26" fmla="*/ 1371600 w 2911151"/>
              <a:gd name="connsiteY26" fmla="*/ 0 h 1548882"/>
              <a:gd name="connsiteX27" fmla="*/ 1539551 w 2911151"/>
              <a:gd name="connsiteY27" fmla="*/ 27992 h 1548882"/>
              <a:gd name="connsiteX28" fmla="*/ 1567542 w 2911151"/>
              <a:gd name="connsiteY28" fmla="*/ 37323 h 1548882"/>
              <a:gd name="connsiteX29" fmla="*/ 1595534 w 2911151"/>
              <a:gd name="connsiteY29" fmla="*/ 55984 h 1548882"/>
              <a:gd name="connsiteX30" fmla="*/ 1679510 w 2911151"/>
              <a:gd name="connsiteY30" fmla="*/ 65315 h 1548882"/>
              <a:gd name="connsiteX31" fmla="*/ 1828800 w 2911151"/>
              <a:gd name="connsiteY31" fmla="*/ 121298 h 1548882"/>
              <a:gd name="connsiteX32" fmla="*/ 1894114 w 2911151"/>
              <a:gd name="connsiteY32" fmla="*/ 167951 h 1548882"/>
              <a:gd name="connsiteX33" fmla="*/ 1940767 w 2911151"/>
              <a:gd name="connsiteY33" fmla="*/ 214604 h 1548882"/>
              <a:gd name="connsiteX34" fmla="*/ 2015412 w 2911151"/>
              <a:gd name="connsiteY34" fmla="*/ 261257 h 1548882"/>
              <a:gd name="connsiteX35" fmla="*/ 2043404 w 2911151"/>
              <a:gd name="connsiteY35" fmla="*/ 298580 h 1548882"/>
              <a:gd name="connsiteX36" fmla="*/ 2062065 w 2911151"/>
              <a:gd name="connsiteY36" fmla="*/ 326572 h 1548882"/>
              <a:gd name="connsiteX37" fmla="*/ 2108718 w 2911151"/>
              <a:gd name="connsiteY37" fmla="*/ 373225 h 1548882"/>
              <a:gd name="connsiteX38" fmla="*/ 2146040 w 2911151"/>
              <a:gd name="connsiteY38" fmla="*/ 447870 h 1548882"/>
              <a:gd name="connsiteX39" fmla="*/ 2164702 w 2911151"/>
              <a:gd name="connsiteY39" fmla="*/ 485192 h 1548882"/>
              <a:gd name="connsiteX40" fmla="*/ 2174032 w 2911151"/>
              <a:gd name="connsiteY40" fmla="*/ 513184 h 1548882"/>
              <a:gd name="connsiteX41" fmla="*/ 2239346 w 2911151"/>
              <a:gd name="connsiteY41" fmla="*/ 606490 h 1548882"/>
              <a:gd name="connsiteX42" fmla="*/ 2286000 w 2911151"/>
              <a:gd name="connsiteY42" fmla="*/ 671804 h 1548882"/>
              <a:gd name="connsiteX43" fmla="*/ 2304661 w 2911151"/>
              <a:gd name="connsiteY43" fmla="*/ 746449 h 1548882"/>
              <a:gd name="connsiteX44" fmla="*/ 2323322 w 2911151"/>
              <a:gd name="connsiteY44" fmla="*/ 765111 h 1548882"/>
              <a:gd name="connsiteX45" fmla="*/ 2360644 w 2911151"/>
              <a:gd name="connsiteY45" fmla="*/ 811764 h 1548882"/>
              <a:gd name="connsiteX46" fmla="*/ 2379306 w 2911151"/>
              <a:gd name="connsiteY46" fmla="*/ 849086 h 1548882"/>
              <a:gd name="connsiteX47" fmla="*/ 2397967 w 2911151"/>
              <a:gd name="connsiteY47" fmla="*/ 877078 h 1548882"/>
              <a:gd name="connsiteX48" fmla="*/ 2444620 w 2911151"/>
              <a:gd name="connsiteY48" fmla="*/ 961053 h 1548882"/>
              <a:gd name="connsiteX49" fmla="*/ 2481942 w 2911151"/>
              <a:gd name="connsiteY49" fmla="*/ 1026368 h 1548882"/>
              <a:gd name="connsiteX50" fmla="*/ 2509934 w 2911151"/>
              <a:gd name="connsiteY50" fmla="*/ 1119674 h 1548882"/>
              <a:gd name="connsiteX51" fmla="*/ 2556587 w 2911151"/>
              <a:gd name="connsiteY51" fmla="*/ 1184988 h 1548882"/>
              <a:gd name="connsiteX52" fmla="*/ 2575249 w 2911151"/>
              <a:gd name="connsiteY52" fmla="*/ 1240972 h 1548882"/>
              <a:gd name="connsiteX53" fmla="*/ 2593910 w 2911151"/>
              <a:gd name="connsiteY53" fmla="*/ 1268964 h 1548882"/>
              <a:gd name="connsiteX54" fmla="*/ 2612571 w 2911151"/>
              <a:gd name="connsiteY54" fmla="*/ 1306286 h 1548882"/>
              <a:gd name="connsiteX55" fmla="*/ 2640563 w 2911151"/>
              <a:gd name="connsiteY55" fmla="*/ 1334278 h 1548882"/>
              <a:gd name="connsiteX56" fmla="*/ 2733869 w 2911151"/>
              <a:gd name="connsiteY56" fmla="*/ 1446245 h 1548882"/>
              <a:gd name="connsiteX57" fmla="*/ 2808514 w 2911151"/>
              <a:gd name="connsiteY57" fmla="*/ 1464906 h 1548882"/>
              <a:gd name="connsiteX58" fmla="*/ 2911151 w 2911151"/>
              <a:gd name="connsiteY58" fmla="*/ 1502229 h 154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911151" h="1548882">
                <a:moveTo>
                  <a:pt x="0" y="1548882"/>
                </a:moveTo>
                <a:cubicBezTo>
                  <a:pt x="15551" y="1545772"/>
                  <a:pt x="33054" y="1547710"/>
                  <a:pt x="46653" y="1539551"/>
                </a:cubicBezTo>
                <a:cubicBezTo>
                  <a:pt x="54339" y="1534940"/>
                  <a:pt x="155684" y="1457280"/>
                  <a:pt x="177281" y="1427584"/>
                </a:cubicBezTo>
                <a:cubicBezTo>
                  <a:pt x="243559" y="1336453"/>
                  <a:pt x="191157" y="1392320"/>
                  <a:pt x="233265" y="1324947"/>
                </a:cubicBezTo>
                <a:cubicBezTo>
                  <a:pt x="241507" y="1311760"/>
                  <a:pt x="253705" y="1301219"/>
                  <a:pt x="261257" y="1287625"/>
                </a:cubicBezTo>
                <a:cubicBezTo>
                  <a:pt x="332275" y="1159794"/>
                  <a:pt x="216860" y="1332945"/>
                  <a:pt x="307910" y="1184988"/>
                </a:cubicBezTo>
                <a:cubicBezTo>
                  <a:pt x="321932" y="1162202"/>
                  <a:pt x="341289" y="1142904"/>
                  <a:pt x="354563" y="1119674"/>
                </a:cubicBezTo>
                <a:cubicBezTo>
                  <a:pt x="366315" y="1099108"/>
                  <a:pt x="369416" y="1074068"/>
                  <a:pt x="382555" y="1054360"/>
                </a:cubicBezTo>
                <a:cubicBezTo>
                  <a:pt x="400894" y="1026851"/>
                  <a:pt x="426098" y="1004597"/>
                  <a:pt x="447869" y="979715"/>
                </a:cubicBezTo>
                <a:cubicBezTo>
                  <a:pt x="495808" y="859867"/>
                  <a:pt x="433504" y="1008446"/>
                  <a:pt x="494522" y="886409"/>
                </a:cubicBezTo>
                <a:cubicBezTo>
                  <a:pt x="529865" y="815722"/>
                  <a:pt x="492058" y="860880"/>
                  <a:pt x="541175" y="811764"/>
                </a:cubicBezTo>
                <a:cubicBezTo>
                  <a:pt x="547395" y="796213"/>
                  <a:pt x="550959" y="779314"/>
                  <a:pt x="559836" y="765111"/>
                </a:cubicBezTo>
                <a:cubicBezTo>
                  <a:pt x="566830" y="753921"/>
                  <a:pt x="579727" y="747535"/>
                  <a:pt x="587828" y="737119"/>
                </a:cubicBezTo>
                <a:lnTo>
                  <a:pt x="662473" y="625151"/>
                </a:lnTo>
                <a:cubicBezTo>
                  <a:pt x="671804" y="603380"/>
                  <a:pt x="679433" y="580798"/>
                  <a:pt x="690465" y="559837"/>
                </a:cubicBezTo>
                <a:cubicBezTo>
                  <a:pt x="710589" y="521601"/>
                  <a:pt x="736456" y="486517"/>
                  <a:pt x="755779" y="447870"/>
                </a:cubicBezTo>
                <a:cubicBezTo>
                  <a:pt x="786881" y="385666"/>
                  <a:pt x="823256" y="325829"/>
                  <a:pt x="849085" y="261257"/>
                </a:cubicBezTo>
                <a:cubicBezTo>
                  <a:pt x="855305" y="245706"/>
                  <a:pt x="859612" y="229245"/>
                  <a:pt x="867746" y="214604"/>
                </a:cubicBezTo>
                <a:cubicBezTo>
                  <a:pt x="875298" y="201010"/>
                  <a:pt x="884742" y="188278"/>
                  <a:pt x="895738" y="177282"/>
                </a:cubicBezTo>
                <a:cubicBezTo>
                  <a:pt x="906734" y="166286"/>
                  <a:pt x="918941" y="155807"/>
                  <a:pt x="933061" y="149290"/>
                </a:cubicBezTo>
                <a:cubicBezTo>
                  <a:pt x="970942" y="131807"/>
                  <a:pt x="1013732" y="122124"/>
                  <a:pt x="1054359" y="111968"/>
                </a:cubicBezTo>
                <a:cubicBezTo>
                  <a:pt x="1074155" y="100090"/>
                  <a:pt x="1114536" y="74239"/>
                  <a:pt x="1138334" y="65315"/>
                </a:cubicBezTo>
                <a:cubicBezTo>
                  <a:pt x="1150341" y="60812"/>
                  <a:pt x="1163327" y="59507"/>
                  <a:pt x="1175657" y="55984"/>
                </a:cubicBezTo>
                <a:cubicBezTo>
                  <a:pt x="1185114" y="53282"/>
                  <a:pt x="1194107" y="49038"/>
                  <a:pt x="1203649" y="46653"/>
                </a:cubicBezTo>
                <a:cubicBezTo>
                  <a:pt x="1219034" y="42807"/>
                  <a:pt x="1235053" y="41680"/>
                  <a:pt x="1250302" y="37323"/>
                </a:cubicBezTo>
                <a:cubicBezTo>
                  <a:pt x="1278673" y="29217"/>
                  <a:pt x="1305652" y="16487"/>
                  <a:pt x="1334277" y="9331"/>
                </a:cubicBezTo>
                <a:lnTo>
                  <a:pt x="1371600" y="0"/>
                </a:lnTo>
                <a:cubicBezTo>
                  <a:pt x="1473588" y="10199"/>
                  <a:pt x="1448398" y="3132"/>
                  <a:pt x="1539551" y="27992"/>
                </a:cubicBezTo>
                <a:cubicBezTo>
                  <a:pt x="1549040" y="30580"/>
                  <a:pt x="1558745" y="32925"/>
                  <a:pt x="1567542" y="37323"/>
                </a:cubicBezTo>
                <a:cubicBezTo>
                  <a:pt x="1577572" y="42338"/>
                  <a:pt x="1584655" y="53264"/>
                  <a:pt x="1595534" y="55984"/>
                </a:cubicBezTo>
                <a:cubicBezTo>
                  <a:pt x="1622857" y="62815"/>
                  <a:pt x="1651518" y="62205"/>
                  <a:pt x="1679510" y="65315"/>
                </a:cubicBezTo>
                <a:cubicBezTo>
                  <a:pt x="1729273" y="83976"/>
                  <a:pt x="1785552" y="90407"/>
                  <a:pt x="1828800" y="121298"/>
                </a:cubicBezTo>
                <a:cubicBezTo>
                  <a:pt x="1850571" y="136849"/>
                  <a:pt x="1873560" y="150823"/>
                  <a:pt x="1894114" y="167951"/>
                </a:cubicBezTo>
                <a:cubicBezTo>
                  <a:pt x="1911009" y="182030"/>
                  <a:pt x="1923335" y="201195"/>
                  <a:pt x="1940767" y="214604"/>
                </a:cubicBezTo>
                <a:cubicBezTo>
                  <a:pt x="1964024" y="232494"/>
                  <a:pt x="1990530" y="245706"/>
                  <a:pt x="2015412" y="261257"/>
                </a:cubicBezTo>
                <a:cubicBezTo>
                  <a:pt x="2024743" y="273698"/>
                  <a:pt x="2034365" y="285925"/>
                  <a:pt x="2043404" y="298580"/>
                </a:cubicBezTo>
                <a:cubicBezTo>
                  <a:pt x="2049922" y="307705"/>
                  <a:pt x="2054681" y="318133"/>
                  <a:pt x="2062065" y="326572"/>
                </a:cubicBezTo>
                <a:cubicBezTo>
                  <a:pt x="2076547" y="343123"/>
                  <a:pt x="2093167" y="357674"/>
                  <a:pt x="2108718" y="373225"/>
                </a:cubicBezTo>
                <a:cubicBezTo>
                  <a:pt x="2145455" y="465069"/>
                  <a:pt x="2108774" y="382656"/>
                  <a:pt x="2146040" y="447870"/>
                </a:cubicBezTo>
                <a:cubicBezTo>
                  <a:pt x="2152941" y="459947"/>
                  <a:pt x="2159223" y="472407"/>
                  <a:pt x="2164702" y="485192"/>
                </a:cubicBezTo>
                <a:cubicBezTo>
                  <a:pt x="2168576" y="494232"/>
                  <a:pt x="2169256" y="504586"/>
                  <a:pt x="2174032" y="513184"/>
                </a:cubicBezTo>
                <a:cubicBezTo>
                  <a:pt x="2190439" y="542717"/>
                  <a:pt x="2218381" y="578537"/>
                  <a:pt x="2239346" y="606490"/>
                </a:cubicBezTo>
                <a:cubicBezTo>
                  <a:pt x="2260430" y="669739"/>
                  <a:pt x="2230651" y="594316"/>
                  <a:pt x="2286000" y="671804"/>
                </a:cubicBezTo>
                <a:cubicBezTo>
                  <a:pt x="2295701" y="685385"/>
                  <a:pt x="2300890" y="737649"/>
                  <a:pt x="2304661" y="746449"/>
                </a:cubicBezTo>
                <a:cubicBezTo>
                  <a:pt x="2308126" y="754535"/>
                  <a:pt x="2317102" y="758890"/>
                  <a:pt x="2323322" y="765111"/>
                </a:cubicBezTo>
                <a:cubicBezTo>
                  <a:pt x="2345600" y="831941"/>
                  <a:pt x="2313751" y="755492"/>
                  <a:pt x="2360644" y="811764"/>
                </a:cubicBezTo>
                <a:cubicBezTo>
                  <a:pt x="2369548" y="822449"/>
                  <a:pt x="2372405" y="837009"/>
                  <a:pt x="2379306" y="849086"/>
                </a:cubicBezTo>
                <a:cubicBezTo>
                  <a:pt x="2384870" y="858822"/>
                  <a:pt x="2391747" y="867747"/>
                  <a:pt x="2397967" y="877078"/>
                </a:cubicBezTo>
                <a:cubicBezTo>
                  <a:pt x="2419078" y="940415"/>
                  <a:pt x="2391149" y="864808"/>
                  <a:pt x="2444620" y="961053"/>
                </a:cubicBezTo>
                <a:cubicBezTo>
                  <a:pt x="2495515" y="1052662"/>
                  <a:pt x="2390108" y="903917"/>
                  <a:pt x="2481942" y="1026368"/>
                </a:cubicBezTo>
                <a:cubicBezTo>
                  <a:pt x="2488638" y="1053152"/>
                  <a:pt x="2498578" y="1096962"/>
                  <a:pt x="2509934" y="1119674"/>
                </a:cubicBezTo>
                <a:cubicBezTo>
                  <a:pt x="2523731" y="1147268"/>
                  <a:pt x="2544388" y="1157541"/>
                  <a:pt x="2556587" y="1184988"/>
                </a:cubicBezTo>
                <a:cubicBezTo>
                  <a:pt x="2564576" y="1202963"/>
                  <a:pt x="2567260" y="1222997"/>
                  <a:pt x="2575249" y="1240972"/>
                </a:cubicBezTo>
                <a:cubicBezTo>
                  <a:pt x="2579803" y="1251219"/>
                  <a:pt x="2588346" y="1259227"/>
                  <a:pt x="2593910" y="1268964"/>
                </a:cubicBezTo>
                <a:cubicBezTo>
                  <a:pt x="2600811" y="1281040"/>
                  <a:pt x="2604486" y="1294968"/>
                  <a:pt x="2612571" y="1306286"/>
                </a:cubicBezTo>
                <a:cubicBezTo>
                  <a:pt x="2620241" y="1317024"/>
                  <a:pt x="2632462" y="1323862"/>
                  <a:pt x="2640563" y="1334278"/>
                </a:cubicBezTo>
                <a:cubicBezTo>
                  <a:pt x="2659064" y="1358065"/>
                  <a:pt x="2701398" y="1438127"/>
                  <a:pt x="2733869" y="1446245"/>
                </a:cubicBezTo>
                <a:cubicBezTo>
                  <a:pt x="2758751" y="1452465"/>
                  <a:pt x="2784500" y="1455901"/>
                  <a:pt x="2808514" y="1464906"/>
                </a:cubicBezTo>
                <a:cubicBezTo>
                  <a:pt x="2892368" y="1496351"/>
                  <a:pt x="2857949" y="1484494"/>
                  <a:pt x="2911151" y="1502229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E8FBA3-60CD-2F8E-9F10-D97DC82DD1A8}"/>
              </a:ext>
            </a:extLst>
          </p:cNvPr>
          <p:cNvSpPr txBox="1"/>
          <p:nvPr/>
        </p:nvSpPr>
        <p:spPr>
          <a:xfrm>
            <a:off x="7719431" y="21111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Sonnenschein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821A80-3F05-0272-51F9-40E0233231B9}"/>
              </a:ext>
            </a:extLst>
          </p:cNvPr>
          <p:cNvSpPr txBox="1"/>
          <p:nvPr/>
        </p:nvSpPr>
        <p:spPr>
          <a:xfrm>
            <a:off x="8056127" y="836798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Familien</a:t>
            </a:r>
          </a:p>
          <a:p>
            <a:pPr algn="ctr"/>
            <a:r>
              <a:rPr lang="de-DE" dirty="0"/>
              <a:t>Rentner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19A223-358A-6064-0814-CF4386B17099}"/>
              </a:ext>
            </a:extLst>
          </p:cNvPr>
          <p:cNvSpPr txBox="1"/>
          <p:nvPr/>
        </p:nvSpPr>
        <p:spPr>
          <a:xfrm>
            <a:off x="8213008" y="165022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Büro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619E1777-3CB5-A728-FFBC-8BFE0E0C64A3}"/>
              </a:ext>
            </a:extLst>
          </p:cNvPr>
          <p:cNvSpPr/>
          <p:nvPr/>
        </p:nvSpPr>
        <p:spPr>
          <a:xfrm>
            <a:off x="10112964" y="394487"/>
            <a:ext cx="1730017" cy="1131641"/>
          </a:xfrm>
          <a:prstGeom prst="wedgeRoundRectCallout">
            <a:avLst>
              <a:gd name="adj1" fmla="val -136831"/>
              <a:gd name="adj2" fmla="val 542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Ein Haushalt kocht / saugt / wäscht immer</a:t>
            </a:r>
            <a:endParaRPr lang="en-US" sz="1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7597B92-1E63-1779-BC53-A252989C981C}"/>
              </a:ext>
            </a:extLst>
          </p:cNvPr>
          <p:cNvSpPr/>
          <p:nvPr/>
        </p:nvSpPr>
        <p:spPr>
          <a:xfrm>
            <a:off x="10357319" y="5463834"/>
            <a:ext cx="1492383" cy="966820"/>
          </a:xfrm>
          <a:prstGeom prst="wedgeRoundRectCallout">
            <a:avLst>
              <a:gd name="adj1" fmla="val -56994"/>
              <a:gd name="adj2" fmla="val 625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9 %</a:t>
            </a:r>
          </a:p>
          <a:p>
            <a:pPr algn="ctr"/>
            <a:r>
              <a:rPr lang="de-DE" sz="1600" dirty="0">
                <a:solidFill>
                  <a:srgbClr val="000000"/>
                </a:solidFill>
              </a:rPr>
              <a:t>Rendite</a:t>
            </a:r>
          </a:p>
          <a:p>
            <a:pPr algn="ctr"/>
            <a:r>
              <a:rPr lang="de-DE" sz="1000" dirty="0">
                <a:solidFill>
                  <a:srgbClr val="000000"/>
                </a:solidFill>
              </a:rPr>
              <a:t>30 Jahre Nutzung, </a:t>
            </a:r>
            <a:br>
              <a:rPr lang="de-DE" sz="1000" dirty="0">
                <a:solidFill>
                  <a:srgbClr val="000000"/>
                </a:solidFill>
              </a:rPr>
            </a:br>
            <a:r>
              <a:rPr lang="de-DE" sz="1000" dirty="0">
                <a:solidFill>
                  <a:srgbClr val="000000"/>
                </a:solidFill>
              </a:rPr>
              <a:t>20 Jahre Einspeisung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C13569-176E-04BB-7509-5774F8C9A257}"/>
              </a:ext>
            </a:extLst>
          </p:cNvPr>
          <p:cNvSpPr/>
          <p:nvPr/>
        </p:nvSpPr>
        <p:spPr>
          <a:xfrm>
            <a:off x="7248128" y="742595"/>
            <a:ext cx="2537182" cy="1390261"/>
          </a:xfrm>
          <a:custGeom>
            <a:avLst/>
            <a:gdLst>
              <a:gd name="connsiteX0" fmla="*/ 0 w 2799184"/>
              <a:gd name="connsiteY0" fmla="*/ 1390261 h 1390261"/>
              <a:gd name="connsiteX1" fmla="*/ 102637 w 2799184"/>
              <a:gd name="connsiteY1" fmla="*/ 1380931 h 1390261"/>
              <a:gd name="connsiteX2" fmla="*/ 158621 w 2799184"/>
              <a:gd name="connsiteY2" fmla="*/ 1343608 h 1390261"/>
              <a:gd name="connsiteX3" fmla="*/ 223935 w 2799184"/>
              <a:gd name="connsiteY3" fmla="*/ 1278294 h 1390261"/>
              <a:gd name="connsiteX4" fmla="*/ 270588 w 2799184"/>
              <a:gd name="connsiteY4" fmla="*/ 1240972 h 1390261"/>
              <a:gd name="connsiteX5" fmla="*/ 298580 w 2799184"/>
              <a:gd name="connsiteY5" fmla="*/ 1194319 h 1390261"/>
              <a:gd name="connsiteX6" fmla="*/ 410547 w 2799184"/>
              <a:gd name="connsiteY6" fmla="*/ 1082351 h 1390261"/>
              <a:gd name="connsiteX7" fmla="*/ 438539 w 2799184"/>
              <a:gd name="connsiteY7" fmla="*/ 1017037 h 1390261"/>
              <a:gd name="connsiteX8" fmla="*/ 503854 w 2799184"/>
              <a:gd name="connsiteY8" fmla="*/ 914400 h 1390261"/>
              <a:gd name="connsiteX9" fmla="*/ 513184 w 2799184"/>
              <a:gd name="connsiteY9" fmla="*/ 877078 h 1390261"/>
              <a:gd name="connsiteX10" fmla="*/ 531845 w 2799184"/>
              <a:gd name="connsiteY10" fmla="*/ 849086 h 1390261"/>
              <a:gd name="connsiteX11" fmla="*/ 550507 w 2799184"/>
              <a:gd name="connsiteY11" fmla="*/ 811763 h 1390261"/>
              <a:gd name="connsiteX12" fmla="*/ 578498 w 2799184"/>
              <a:gd name="connsiteY12" fmla="*/ 746449 h 1390261"/>
              <a:gd name="connsiteX13" fmla="*/ 606490 w 2799184"/>
              <a:gd name="connsiteY13" fmla="*/ 671804 h 1390261"/>
              <a:gd name="connsiteX14" fmla="*/ 634482 w 2799184"/>
              <a:gd name="connsiteY14" fmla="*/ 625151 h 1390261"/>
              <a:gd name="connsiteX15" fmla="*/ 653143 w 2799184"/>
              <a:gd name="connsiteY15" fmla="*/ 559837 h 1390261"/>
              <a:gd name="connsiteX16" fmla="*/ 699796 w 2799184"/>
              <a:gd name="connsiteY16" fmla="*/ 485192 h 1390261"/>
              <a:gd name="connsiteX17" fmla="*/ 755780 w 2799184"/>
              <a:gd name="connsiteY17" fmla="*/ 391886 h 1390261"/>
              <a:gd name="connsiteX18" fmla="*/ 774441 w 2799184"/>
              <a:gd name="connsiteY18" fmla="*/ 363894 h 1390261"/>
              <a:gd name="connsiteX19" fmla="*/ 802433 w 2799184"/>
              <a:gd name="connsiteY19" fmla="*/ 326572 h 1390261"/>
              <a:gd name="connsiteX20" fmla="*/ 839756 w 2799184"/>
              <a:gd name="connsiteY20" fmla="*/ 298580 h 1390261"/>
              <a:gd name="connsiteX21" fmla="*/ 858417 w 2799184"/>
              <a:gd name="connsiteY21" fmla="*/ 270588 h 1390261"/>
              <a:gd name="connsiteX22" fmla="*/ 923731 w 2799184"/>
              <a:gd name="connsiteY22" fmla="*/ 214604 h 1390261"/>
              <a:gd name="connsiteX23" fmla="*/ 961054 w 2799184"/>
              <a:gd name="connsiteY23" fmla="*/ 205274 h 1390261"/>
              <a:gd name="connsiteX24" fmla="*/ 1017037 w 2799184"/>
              <a:gd name="connsiteY24" fmla="*/ 149290 h 1390261"/>
              <a:gd name="connsiteX25" fmla="*/ 1091682 w 2799184"/>
              <a:gd name="connsiteY25" fmla="*/ 102637 h 1390261"/>
              <a:gd name="connsiteX26" fmla="*/ 1175658 w 2799184"/>
              <a:gd name="connsiteY26" fmla="*/ 65314 h 1390261"/>
              <a:gd name="connsiteX27" fmla="*/ 1203649 w 2799184"/>
              <a:gd name="connsiteY27" fmla="*/ 46653 h 1390261"/>
              <a:gd name="connsiteX28" fmla="*/ 1250303 w 2799184"/>
              <a:gd name="connsiteY28" fmla="*/ 27992 h 1390261"/>
              <a:gd name="connsiteX29" fmla="*/ 1352939 w 2799184"/>
              <a:gd name="connsiteY29" fmla="*/ 0 h 1390261"/>
              <a:gd name="connsiteX30" fmla="*/ 1418254 w 2799184"/>
              <a:gd name="connsiteY30" fmla="*/ 9331 h 1390261"/>
              <a:gd name="connsiteX31" fmla="*/ 1483568 w 2799184"/>
              <a:gd name="connsiteY31" fmla="*/ 27992 h 1390261"/>
              <a:gd name="connsiteX32" fmla="*/ 1530221 w 2799184"/>
              <a:gd name="connsiteY32" fmla="*/ 37323 h 1390261"/>
              <a:gd name="connsiteX33" fmla="*/ 1558213 w 2799184"/>
              <a:gd name="connsiteY33" fmla="*/ 65314 h 1390261"/>
              <a:gd name="connsiteX34" fmla="*/ 1763486 w 2799184"/>
              <a:gd name="connsiteY34" fmla="*/ 121298 h 1390261"/>
              <a:gd name="connsiteX35" fmla="*/ 1922107 w 2799184"/>
              <a:gd name="connsiteY35" fmla="*/ 149290 h 1390261"/>
              <a:gd name="connsiteX36" fmla="*/ 1959429 w 2799184"/>
              <a:gd name="connsiteY36" fmla="*/ 177282 h 1390261"/>
              <a:gd name="connsiteX37" fmla="*/ 2024743 w 2799184"/>
              <a:gd name="connsiteY37" fmla="*/ 279919 h 1390261"/>
              <a:gd name="connsiteX38" fmla="*/ 2099388 w 2799184"/>
              <a:gd name="connsiteY38" fmla="*/ 382555 h 1390261"/>
              <a:gd name="connsiteX39" fmla="*/ 2127380 w 2799184"/>
              <a:gd name="connsiteY39" fmla="*/ 447870 h 1390261"/>
              <a:gd name="connsiteX40" fmla="*/ 2174033 w 2799184"/>
              <a:gd name="connsiteY40" fmla="*/ 531845 h 1390261"/>
              <a:gd name="connsiteX41" fmla="*/ 2192694 w 2799184"/>
              <a:gd name="connsiteY41" fmla="*/ 587829 h 1390261"/>
              <a:gd name="connsiteX42" fmla="*/ 2220686 w 2799184"/>
              <a:gd name="connsiteY42" fmla="*/ 662474 h 1390261"/>
              <a:gd name="connsiteX43" fmla="*/ 2230017 w 2799184"/>
              <a:gd name="connsiteY43" fmla="*/ 709127 h 1390261"/>
              <a:gd name="connsiteX44" fmla="*/ 2286000 w 2799184"/>
              <a:gd name="connsiteY44" fmla="*/ 821094 h 1390261"/>
              <a:gd name="connsiteX45" fmla="*/ 2313992 w 2799184"/>
              <a:gd name="connsiteY45" fmla="*/ 914400 h 1390261"/>
              <a:gd name="connsiteX46" fmla="*/ 2323323 w 2799184"/>
              <a:gd name="connsiteY46" fmla="*/ 951723 h 1390261"/>
              <a:gd name="connsiteX47" fmla="*/ 2351315 w 2799184"/>
              <a:gd name="connsiteY47" fmla="*/ 998376 h 1390261"/>
              <a:gd name="connsiteX48" fmla="*/ 2425960 w 2799184"/>
              <a:gd name="connsiteY48" fmla="*/ 1110343 h 1390261"/>
              <a:gd name="connsiteX49" fmla="*/ 2435290 w 2799184"/>
              <a:gd name="connsiteY49" fmla="*/ 1147665 h 1390261"/>
              <a:gd name="connsiteX50" fmla="*/ 2463282 w 2799184"/>
              <a:gd name="connsiteY50" fmla="*/ 1166327 h 1390261"/>
              <a:gd name="connsiteX51" fmla="*/ 2491274 w 2799184"/>
              <a:gd name="connsiteY51" fmla="*/ 1194319 h 1390261"/>
              <a:gd name="connsiteX52" fmla="*/ 2556588 w 2799184"/>
              <a:gd name="connsiteY52" fmla="*/ 1250302 h 1390261"/>
              <a:gd name="connsiteX53" fmla="*/ 2649894 w 2799184"/>
              <a:gd name="connsiteY53" fmla="*/ 1278294 h 1390261"/>
              <a:gd name="connsiteX54" fmla="*/ 2687217 w 2799184"/>
              <a:gd name="connsiteY54" fmla="*/ 1296955 h 1390261"/>
              <a:gd name="connsiteX55" fmla="*/ 2715209 w 2799184"/>
              <a:gd name="connsiteY55" fmla="*/ 1315616 h 1390261"/>
              <a:gd name="connsiteX56" fmla="*/ 2752531 w 2799184"/>
              <a:gd name="connsiteY56" fmla="*/ 1324947 h 1390261"/>
              <a:gd name="connsiteX57" fmla="*/ 2799184 w 2799184"/>
              <a:gd name="connsiteY57" fmla="*/ 1352939 h 13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99184" h="1390261">
                <a:moveTo>
                  <a:pt x="0" y="1390261"/>
                </a:moveTo>
                <a:cubicBezTo>
                  <a:pt x="34212" y="1387151"/>
                  <a:pt x="69680" y="1390624"/>
                  <a:pt x="102637" y="1380931"/>
                </a:cubicBezTo>
                <a:cubicBezTo>
                  <a:pt x="124154" y="1374603"/>
                  <a:pt x="141500" y="1358095"/>
                  <a:pt x="158621" y="1343608"/>
                </a:cubicBezTo>
                <a:cubicBezTo>
                  <a:pt x="182125" y="1323720"/>
                  <a:pt x="199892" y="1297528"/>
                  <a:pt x="223935" y="1278294"/>
                </a:cubicBezTo>
                <a:lnTo>
                  <a:pt x="270588" y="1240972"/>
                </a:lnTo>
                <a:cubicBezTo>
                  <a:pt x="279919" y="1225421"/>
                  <a:pt x="286448" y="1207799"/>
                  <a:pt x="298580" y="1194319"/>
                </a:cubicBezTo>
                <a:cubicBezTo>
                  <a:pt x="372133" y="1112593"/>
                  <a:pt x="344019" y="1185839"/>
                  <a:pt x="410547" y="1082351"/>
                </a:cubicBezTo>
                <a:cubicBezTo>
                  <a:pt x="423356" y="1062426"/>
                  <a:pt x="428613" y="1038543"/>
                  <a:pt x="438539" y="1017037"/>
                </a:cubicBezTo>
                <a:cubicBezTo>
                  <a:pt x="468729" y="951626"/>
                  <a:pt x="459900" y="969341"/>
                  <a:pt x="503854" y="914400"/>
                </a:cubicBezTo>
                <a:cubicBezTo>
                  <a:pt x="506964" y="901959"/>
                  <a:pt x="508133" y="888865"/>
                  <a:pt x="513184" y="877078"/>
                </a:cubicBezTo>
                <a:cubicBezTo>
                  <a:pt x="517601" y="866771"/>
                  <a:pt x="526281" y="858822"/>
                  <a:pt x="531845" y="849086"/>
                </a:cubicBezTo>
                <a:cubicBezTo>
                  <a:pt x="538746" y="837009"/>
                  <a:pt x="544751" y="824426"/>
                  <a:pt x="550507" y="811763"/>
                </a:cubicBezTo>
                <a:cubicBezTo>
                  <a:pt x="560308" y="790200"/>
                  <a:pt x="569701" y="768441"/>
                  <a:pt x="578498" y="746449"/>
                </a:cubicBezTo>
                <a:cubicBezTo>
                  <a:pt x="588367" y="721776"/>
                  <a:pt x="595354" y="695932"/>
                  <a:pt x="606490" y="671804"/>
                </a:cubicBezTo>
                <a:cubicBezTo>
                  <a:pt x="614090" y="655338"/>
                  <a:pt x="625151" y="640702"/>
                  <a:pt x="634482" y="625151"/>
                </a:cubicBezTo>
                <a:cubicBezTo>
                  <a:pt x="636799" y="615884"/>
                  <a:pt x="646967" y="571159"/>
                  <a:pt x="653143" y="559837"/>
                </a:cubicBezTo>
                <a:cubicBezTo>
                  <a:pt x="667193" y="534078"/>
                  <a:pt x="684700" y="510352"/>
                  <a:pt x="699796" y="485192"/>
                </a:cubicBezTo>
                <a:cubicBezTo>
                  <a:pt x="718457" y="454090"/>
                  <a:pt x="736770" y="422776"/>
                  <a:pt x="755780" y="391886"/>
                </a:cubicBezTo>
                <a:cubicBezTo>
                  <a:pt x="761657" y="382336"/>
                  <a:pt x="767713" y="372865"/>
                  <a:pt x="774441" y="363894"/>
                </a:cubicBezTo>
                <a:cubicBezTo>
                  <a:pt x="783772" y="351453"/>
                  <a:pt x="791437" y="337568"/>
                  <a:pt x="802433" y="326572"/>
                </a:cubicBezTo>
                <a:cubicBezTo>
                  <a:pt x="813429" y="315576"/>
                  <a:pt x="827315" y="307911"/>
                  <a:pt x="839756" y="298580"/>
                </a:cubicBezTo>
                <a:cubicBezTo>
                  <a:pt x="845976" y="289249"/>
                  <a:pt x="851238" y="279203"/>
                  <a:pt x="858417" y="270588"/>
                </a:cubicBezTo>
                <a:cubicBezTo>
                  <a:pt x="871755" y="254582"/>
                  <a:pt x="906081" y="223429"/>
                  <a:pt x="923731" y="214604"/>
                </a:cubicBezTo>
                <a:cubicBezTo>
                  <a:pt x="935201" y="208869"/>
                  <a:pt x="948613" y="208384"/>
                  <a:pt x="961054" y="205274"/>
                </a:cubicBezTo>
                <a:cubicBezTo>
                  <a:pt x="979715" y="186613"/>
                  <a:pt x="993432" y="161092"/>
                  <a:pt x="1017037" y="149290"/>
                </a:cubicBezTo>
                <a:cubicBezTo>
                  <a:pt x="1111606" y="102007"/>
                  <a:pt x="994782" y="163199"/>
                  <a:pt x="1091682" y="102637"/>
                </a:cubicBezTo>
                <a:cubicBezTo>
                  <a:pt x="1131249" y="77908"/>
                  <a:pt x="1131428" y="87430"/>
                  <a:pt x="1175658" y="65314"/>
                </a:cubicBezTo>
                <a:cubicBezTo>
                  <a:pt x="1185688" y="60299"/>
                  <a:pt x="1193619" y="51668"/>
                  <a:pt x="1203649" y="46653"/>
                </a:cubicBezTo>
                <a:cubicBezTo>
                  <a:pt x="1218630" y="39163"/>
                  <a:pt x="1234620" y="33873"/>
                  <a:pt x="1250303" y="27992"/>
                </a:cubicBezTo>
                <a:cubicBezTo>
                  <a:pt x="1285194" y="14908"/>
                  <a:pt x="1314207" y="9683"/>
                  <a:pt x="1352939" y="0"/>
                </a:cubicBezTo>
                <a:cubicBezTo>
                  <a:pt x="1374711" y="3110"/>
                  <a:pt x="1396616" y="5397"/>
                  <a:pt x="1418254" y="9331"/>
                </a:cubicBezTo>
                <a:cubicBezTo>
                  <a:pt x="1482252" y="20967"/>
                  <a:pt x="1430269" y="14667"/>
                  <a:pt x="1483568" y="27992"/>
                </a:cubicBezTo>
                <a:cubicBezTo>
                  <a:pt x="1498953" y="31839"/>
                  <a:pt x="1514670" y="34213"/>
                  <a:pt x="1530221" y="37323"/>
                </a:cubicBezTo>
                <a:cubicBezTo>
                  <a:pt x="1539552" y="46653"/>
                  <a:pt x="1546629" y="58995"/>
                  <a:pt x="1558213" y="65314"/>
                </a:cubicBezTo>
                <a:cubicBezTo>
                  <a:pt x="1615498" y="96560"/>
                  <a:pt x="1705838" y="108488"/>
                  <a:pt x="1763486" y="121298"/>
                </a:cubicBezTo>
                <a:cubicBezTo>
                  <a:pt x="1871940" y="145399"/>
                  <a:pt x="1819009" y="136402"/>
                  <a:pt x="1922107" y="149290"/>
                </a:cubicBezTo>
                <a:cubicBezTo>
                  <a:pt x="1934548" y="158621"/>
                  <a:pt x="1949026" y="165723"/>
                  <a:pt x="1959429" y="177282"/>
                </a:cubicBezTo>
                <a:cubicBezTo>
                  <a:pt x="2049255" y="277089"/>
                  <a:pt x="1975875" y="206618"/>
                  <a:pt x="2024743" y="279919"/>
                </a:cubicBezTo>
                <a:cubicBezTo>
                  <a:pt x="2048209" y="315117"/>
                  <a:pt x="2082724" y="343672"/>
                  <a:pt x="2099388" y="382555"/>
                </a:cubicBezTo>
                <a:cubicBezTo>
                  <a:pt x="2108719" y="404327"/>
                  <a:pt x="2116787" y="426684"/>
                  <a:pt x="2127380" y="447870"/>
                </a:cubicBezTo>
                <a:cubicBezTo>
                  <a:pt x="2151054" y="495218"/>
                  <a:pt x="2156062" y="486917"/>
                  <a:pt x="2174033" y="531845"/>
                </a:cubicBezTo>
                <a:cubicBezTo>
                  <a:pt x="2181338" y="550109"/>
                  <a:pt x="2186078" y="569304"/>
                  <a:pt x="2192694" y="587829"/>
                </a:cubicBezTo>
                <a:cubicBezTo>
                  <a:pt x="2201632" y="612855"/>
                  <a:pt x="2212871" y="637075"/>
                  <a:pt x="2220686" y="662474"/>
                </a:cubicBezTo>
                <a:cubicBezTo>
                  <a:pt x="2225350" y="677632"/>
                  <a:pt x="2223979" y="694463"/>
                  <a:pt x="2230017" y="709127"/>
                </a:cubicBezTo>
                <a:cubicBezTo>
                  <a:pt x="2245905" y="747712"/>
                  <a:pt x="2286000" y="821094"/>
                  <a:pt x="2286000" y="821094"/>
                </a:cubicBezTo>
                <a:cubicBezTo>
                  <a:pt x="2304428" y="913229"/>
                  <a:pt x="2283303" y="822333"/>
                  <a:pt x="2313992" y="914400"/>
                </a:cubicBezTo>
                <a:cubicBezTo>
                  <a:pt x="2318047" y="926566"/>
                  <a:pt x="2318115" y="940004"/>
                  <a:pt x="2323323" y="951723"/>
                </a:cubicBezTo>
                <a:cubicBezTo>
                  <a:pt x="2330689" y="968295"/>
                  <a:pt x="2342781" y="982374"/>
                  <a:pt x="2351315" y="998376"/>
                </a:cubicBezTo>
                <a:cubicBezTo>
                  <a:pt x="2408328" y="1105275"/>
                  <a:pt x="2367311" y="1071244"/>
                  <a:pt x="2425960" y="1110343"/>
                </a:cubicBezTo>
                <a:cubicBezTo>
                  <a:pt x="2429070" y="1122784"/>
                  <a:pt x="2428177" y="1136995"/>
                  <a:pt x="2435290" y="1147665"/>
                </a:cubicBezTo>
                <a:cubicBezTo>
                  <a:pt x="2441510" y="1156996"/>
                  <a:pt x="2454667" y="1159148"/>
                  <a:pt x="2463282" y="1166327"/>
                </a:cubicBezTo>
                <a:cubicBezTo>
                  <a:pt x="2473419" y="1174775"/>
                  <a:pt x="2482686" y="1184300"/>
                  <a:pt x="2491274" y="1194319"/>
                </a:cubicBezTo>
                <a:cubicBezTo>
                  <a:pt x="2523423" y="1231826"/>
                  <a:pt x="2509103" y="1234474"/>
                  <a:pt x="2556588" y="1250302"/>
                </a:cubicBezTo>
                <a:cubicBezTo>
                  <a:pt x="2672115" y="1288811"/>
                  <a:pt x="2533123" y="1226397"/>
                  <a:pt x="2649894" y="1278294"/>
                </a:cubicBezTo>
                <a:cubicBezTo>
                  <a:pt x="2662605" y="1283943"/>
                  <a:pt x="2675140" y="1290054"/>
                  <a:pt x="2687217" y="1296955"/>
                </a:cubicBezTo>
                <a:cubicBezTo>
                  <a:pt x="2696954" y="1302519"/>
                  <a:pt x="2704902" y="1311199"/>
                  <a:pt x="2715209" y="1315616"/>
                </a:cubicBezTo>
                <a:cubicBezTo>
                  <a:pt x="2726996" y="1320668"/>
                  <a:pt x="2740090" y="1321837"/>
                  <a:pt x="2752531" y="1324947"/>
                </a:cubicBezTo>
                <a:cubicBezTo>
                  <a:pt x="2786310" y="1347466"/>
                  <a:pt x="2770493" y="1338593"/>
                  <a:pt x="2799184" y="135293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8A9250A3-892F-DDBA-A295-5FA275CF7BDC}"/>
              </a:ext>
            </a:extLst>
          </p:cNvPr>
          <p:cNvSpPr/>
          <p:nvPr/>
        </p:nvSpPr>
        <p:spPr>
          <a:xfrm>
            <a:off x="7025609" y="6069662"/>
            <a:ext cx="1492383" cy="57722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000" dirty="0">
                <a:solidFill>
                  <a:srgbClr val="000000"/>
                </a:solidFill>
                <a:highlight>
                  <a:srgbClr val="FFFF00"/>
                </a:highlight>
              </a:rPr>
              <a:t>35 ¢/kWh</a:t>
            </a:r>
          </a:p>
          <a:p>
            <a:pPr algn="ctr"/>
            <a:r>
              <a:rPr lang="de-DE" sz="1000" dirty="0">
                <a:solidFill>
                  <a:srgbClr val="000000"/>
                </a:solidFill>
                <a:highlight>
                  <a:srgbClr val="FFFF00"/>
                </a:highlight>
              </a:rPr>
              <a:t>Keine Preissteigerung</a:t>
            </a:r>
          </a:p>
          <a:p>
            <a:pPr algn="ctr"/>
            <a:r>
              <a:rPr lang="de-DE" sz="1000" dirty="0">
                <a:solidFill>
                  <a:srgbClr val="000000"/>
                </a:solidFill>
                <a:highlight>
                  <a:srgbClr val="FFFF00"/>
                </a:highlight>
              </a:rPr>
              <a:t>Anteilige Grundgebühr</a:t>
            </a:r>
            <a:endParaRPr lang="en-US" sz="10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347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1558</Words>
  <Application>Microsoft Office PowerPoint</Application>
  <PresentationFormat>Widescreen</PresentationFormat>
  <Paragraphs>366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Liberation Sans</vt:lpstr>
      <vt:lpstr>Trebuchet MS</vt:lpstr>
      <vt:lpstr>Wingdings</vt:lpstr>
      <vt:lpstr>Wingdings 3</vt:lpstr>
      <vt:lpstr>Facet</vt:lpstr>
      <vt:lpstr>Photovoltaik für Mehrfamilienhäuser</vt:lpstr>
      <vt:lpstr>Fazit</vt:lpstr>
      <vt:lpstr>Bürger Solar Beratung Herrenberg</vt:lpstr>
      <vt:lpstr>Warum Photovoltaik? auf Mehrfamilienhäusern</vt:lpstr>
      <vt:lpstr>Mögliche Belegung mit PV-Modulen</vt:lpstr>
      <vt:lpstr>Betriebskonzepte</vt:lpstr>
      <vt:lpstr>Volleinspeisung Einfachstes Modell</vt:lpstr>
      <vt:lpstr>Einzelanlagen</vt:lpstr>
      <vt:lpstr>Kollektive Selbstversorgung Einigkeit lohnt sich finanziell für alle</vt:lpstr>
      <vt:lpstr>Virtuelle Zähler Für Wohnungen mit separatem Stromvertrag</vt:lpstr>
      <vt:lpstr>Kollektive Selbstversorgung: Abrechnung Kosten &amp; Nutzen nach gleichem Schlüssel verteilen (MEA, nicht Verbrauch!)</vt:lpstr>
      <vt:lpstr>Kollektive Selbstversorgung: Abrechnung Kosten &amp; Nutzen nach gleichem Schlüssel verteilen (MEA, nicht Verbrauch!)</vt:lpstr>
      <vt:lpstr>Finanzierung Wenn PV von WEG betrieben (Volleinsp., kollekt. Selbstvers.)</vt:lpstr>
      <vt:lpstr>Empfehlung: Speicher vorerst nur nachrüstbar Bei kollektiver Selbstversorgung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 PV: Photovoltaik für StadtWerk</dc:title>
  <dc:creator>Jochen Rivoir</dc:creator>
  <cp:lastModifiedBy>Jochen Rivoir</cp:lastModifiedBy>
  <cp:revision>327</cp:revision>
  <dcterms:created xsi:type="dcterms:W3CDTF">2022-03-08T08:42:15Z</dcterms:created>
  <dcterms:modified xsi:type="dcterms:W3CDTF">2024-02-28T07:15:32Z</dcterms:modified>
</cp:coreProperties>
</file>